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73" r:id="rId4"/>
    <p:sldId id="274" r:id="rId5"/>
    <p:sldId id="258" r:id="rId6"/>
    <p:sldId id="260" r:id="rId7"/>
    <p:sldId id="259" r:id="rId8"/>
    <p:sldId id="261" r:id="rId9"/>
    <p:sldId id="262" r:id="rId10"/>
    <p:sldId id="263" r:id="rId11"/>
    <p:sldId id="264" r:id="rId12"/>
    <p:sldId id="282" r:id="rId13"/>
    <p:sldId id="287" r:id="rId14"/>
    <p:sldId id="269" r:id="rId15"/>
    <p:sldId id="286" r:id="rId16"/>
    <p:sldId id="288" r:id="rId17"/>
    <p:sldId id="283" r:id="rId18"/>
    <p:sldId id="272" r:id="rId19"/>
    <p:sldId id="275" r:id="rId20"/>
    <p:sldId id="278" r:id="rId21"/>
    <p:sldId id="279" r:id="rId22"/>
    <p:sldId id="280" r:id="rId23"/>
    <p:sldId id="284" r:id="rId24"/>
    <p:sldId id="285" r:id="rId25"/>
    <p:sldId id="276"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102" y="-45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DA7D18-A666-4E7E-8EEB-03AE6A05B529}" type="datetimeFigureOut">
              <a:rPr lang="en-US" smtClean="0"/>
              <a:pPr/>
              <a:t>3/4/2012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7AB9A6-15C4-41F8-A3F5-9047379CCCA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we don’t have this we need reminders like this….</a:t>
            </a:r>
            <a:endParaRPr lang="en-US" dirty="0"/>
          </a:p>
        </p:txBody>
      </p:sp>
      <p:sp>
        <p:nvSpPr>
          <p:cNvPr id="4" name="Slide Number Placeholder 3"/>
          <p:cNvSpPr>
            <a:spLocks noGrp="1"/>
          </p:cNvSpPr>
          <p:nvPr>
            <p:ph type="sldNum" sz="quarter" idx="10"/>
          </p:nvPr>
        </p:nvSpPr>
        <p:spPr/>
        <p:txBody>
          <a:bodyPr/>
          <a:lstStyle/>
          <a:p>
            <a:fld id="{D87AB9A6-15C4-41F8-A3F5-9047379CCCA9}" type="slidenum">
              <a:rPr lang="en-US" smtClean="0"/>
              <a:pPr/>
              <a:t>20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6E95228-D512-4D61-A97E-0C3FECF180A4}" type="datetimeFigureOut">
              <a:rPr lang="en-US" smtClean="0"/>
              <a:pPr/>
              <a:t>3/4/2012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A51AAE-C5C2-43E0-803F-4B6B158606B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E95228-D512-4D61-A97E-0C3FECF180A4}" type="datetimeFigureOut">
              <a:rPr lang="en-US" smtClean="0"/>
              <a:pPr/>
              <a:t>3/4/2012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A51AAE-C5C2-43E0-803F-4B6B158606B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E95228-D512-4D61-A97E-0C3FECF180A4}" type="datetimeFigureOut">
              <a:rPr lang="en-US" smtClean="0"/>
              <a:pPr/>
              <a:t>3/4/2012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A51AAE-C5C2-43E0-803F-4B6B158606B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E95228-D512-4D61-A97E-0C3FECF180A4}" type="datetimeFigureOut">
              <a:rPr lang="en-US" smtClean="0"/>
              <a:pPr/>
              <a:t>3/4/2012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A51AAE-C5C2-43E0-803F-4B6B158606B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E95228-D512-4D61-A97E-0C3FECF180A4}" type="datetimeFigureOut">
              <a:rPr lang="en-US" smtClean="0"/>
              <a:pPr/>
              <a:t>3/4/2012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A51AAE-C5C2-43E0-803F-4B6B158606B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6E95228-D512-4D61-A97E-0C3FECF180A4}" type="datetimeFigureOut">
              <a:rPr lang="en-US" smtClean="0"/>
              <a:pPr/>
              <a:t>3/4/2012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A51AAE-C5C2-43E0-803F-4B6B158606B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E95228-D512-4D61-A97E-0C3FECF180A4}" type="datetimeFigureOut">
              <a:rPr lang="en-US" smtClean="0"/>
              <a:pPr/>
              <a:t>3/4/2012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7A51AAE-C5C2-43E0-803F-4B6B158606B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6E95228-D512-4D61-A97E-0C3FECF180A4}" type="datetimeFigureOut">
              <a:rPr lang="en-US" smtClean="0"/>
              <a:pPr/>
              <a:t>3/4/2012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7A51AAE-C5C2-43E0-803F-4B6B158606B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E95228-D512-4D61-A97E-0C3FECF180A4}" type="datetimeFigureOut">
              <a:rPr lang="en-US" smtClean="0"/>
              <a:pPr/>
              <a:t>3/4/2012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7A51AAE-C5C2-43E0-803F-4B6B158606B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E95228-D512-4D61-A97E-0C3FECF180A4}" type="datetimeFigureOut">
              <a:rPr lang="en-US" smtClean="0"/>
              <a:pPr/>
              <a:t>3/4/2012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A51AAE-C5C2-43E0-803F-4B6B158606B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E95228-D512-4D61-A97E-0C3FECF180A4}" type="datetimeFigureOut">
              <a:rPr lang="en-US" smtClean="0"/>
              <a:pPr/>
              <a:t>3/4/2012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A51AAE-C5C2-43E0-803F-4B6B158606B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E95228-D512-4D61-A97E-0C3FECF180A4}" type="datetimeFigureOut">
              <a:rPr lang="en-US" smtClean="0"/>
              <a:pPr/>
              <a:t>3/4/2012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A51AAE-C5C2-43E0-803F-4B6B158606B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jpeg"/><Relationship Id="rId9"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7.jpeg"/><Relationship Id="rId7" Type="http://schemas.openxmlformats.org/officeDocument/2006/relationships/image" Target="../media/image51.png"/><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gif"/><Relationship Id="rId4" Type="http://schemas.openxmlformats.org/officeDocument/2006/relationships/image" Target="../media/image48.jpeg"/></Relationships>
</file>

<file path=ppt/slides/_rels/slide17.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gif"/><Relationship Id="rId4" Type="http://schemas.openxmlformats.org/officeDocument/2006/relationships/image" Target="../media/image55.jpeg"/></Relationships>
</file>

<file path=ppt/slides/_rels/slide1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1.xml.rels><?xml version="1.0" encoding="UTF-8" standalone="yes"?>
<Relationships xmlns="http://schemas.openxmlformats.org/package/2006/relationships"><Relationship Id="rId8" Type="http://schemas.openxmlformats.org/officeDocument/2006/relationships/image" Target="../media/image72.jpeg"/><Relationship Id="rId13" Type="http://schemas.openxmlformats.org/officeDocument/2006/relationships/image" Target="../media/image77.jpeg"/><Relationship Id="rId3" Type="http://schemas.openxmlformats.org/officeDocument/2006/relationships/image" Target="../media/image67.jpeg"/><Relationship Id="rId7" Type="http://schemas.openxmlformats.org/officeDocument/2006/relationships/image" Target="../media/image71.jpeg"/><Relationship Id="rId12" Type="http://schemas.openxmlformats.org/officeDocument/2006/relationships/image" Target="../media/image76.jpeg"/><Relationship Id="rId2" Type="http://schemas.openxmlformats.org/officeDocument/2006/relationships/image" Target="../media/image66.jpeg"/><Relationship Id="rId1" Type="http://schemas.openxmlformats.org/officeDocument/2006/relationships/slideLayout" Target="../slideLayouts/slideLayout2.xml"/><Relationship Id="rId6" Type="http://schemas.openxmlformats.org/officeDocument/2006/relationships/image" Target="../media/image70.jpeg"/><Relationship Id="rId11" Type="http://schemas.openxmlformats.org/officeDocument/2006/relationships/image" Target="../media/image75.jpeg"/><Relationship Id="rId5" Type="http://schemas.openxmlformats.org/officeDocument/2006/relationships/image" Target="../media/image69.jpeg"/><Relationship Id="rId10" Type="http://schemas.openxmlformats.org/officeDocument/2006/relationships/image" Target="../media/image74.jpeg"/><Relationship Id="rId4" Type="http://schemas.openxmlformats.org/officeDocument/2006/relationships/image" Target="../media/image68.jpeg"/><Relationship Id="rId9" Type="http://schemas.openxmlformats.org/officeDocument/2006/relationships/image" Target="../media/image73.jpeg"/></Relationships>
</file>

<file path=ppt/slides/_rels/slide2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2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24.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0"/>
            <a:ext cx="7772400" cy="1470025"/>
          </a:xfrm>
        </p:spPr>
        <p:txBody>
          <a:bodyPr>
            <a:normAutofit/>
          </a:bodyPr>
          <a:lstStyle/>
          <a:p>
            <a:r>
              <a:rPr lang="en-US" sz="5400" dirty="0" smtClean="0"/>
              <a:t>Executive Function</a:t>
            </a:r>
            <a:endParaRPr lang="en-US" sz="5400" dirty="0"/>
          </a:p>
        </p:txBody>
      </p:sp>
      <p:sp>
        <p:nvSpPr>
          <p:cNvPr id="3" name="Subtitle 2"/>
          <p:cNvSpPr>
            <a:spLocks noGrp="1"/>
          </p:cNvSpPr>
          <p:nvPr>
            <p:ph type="subTitle" idx="1"/>
          </p:nvPr>
        </p:nvSpPr>
        <p:spPr>
          <a:xfrm>
            <a:off x="685800" y="2819400"/>
            <a:ext cx="7772400" cy="2819400"/>
          </a:xfrm>
        </p:spPr>
        <p:txBody>
          <a:bodyPr>
            <a:normAutofit fontScale="77500" lnSpcReduction="20000"/>
          </a:bodyPr>
          <a:lstStyle/>
          <a:p>
            <a:r>
              <a:rPr lang="en-US" dirty="0" smtClean="0">
                <a:solidFill>
                  <a:schemeClr val="tx1"/>
                </a:solidFill>
              </a:rPr>
              <a:t>John is a puzzle to me.  He seems so bright and creative, and he always contributes wonderful ideas to our class discussions.  However, he often does not hand in homework, he does not seem to study for tests, and he is usually late with projects.  I don’t know if he is just lazy.  I wish he was more motivated and invested in his work. </a:t>
            </a:r>
          </a:p>
          <a:p>
            <a:pPr algn="r"/>
            <a:endParaRPr lang="en-US" dirty="0" smtClean="0"/>
          </a:p>
          <a:p>
            <a:pPr algn="r"/>
            <a:r>
              <a:rPr lang="en-US" dirty="0" smtClean="0"/>
              <a:t>-Sixth-Grade Teacher (from Meltzer)</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Metacognitive Strand</a:t>
            </a:r>
            <a:br>
              <a:rPr lang="en-US" dirty="0" smtClean="0"/>
            </a:br>
            <a:r>
              <a:rPr lang="en-US" dirty="0" smtClean="0"/>
              <a:t>Organization of Materials</a:t>
            </a:r>
            <a:endParaRPr lang="en-US" dirty="0"/>
          </a:p>
        </p:txBody>
      </p:sp>
      <p:pic>
        <p:nvPicPr>
          <p:cNvPr id="4" name="Picture 3" descr="desk mess.jpg"/>
          <p:cNvPicPr>
            <a:picLocks noChangeAspect="1"/>
          </p:cNvPicPr>
          <p:nvPr/>
        </p:nvPicPr>
        <p:blipFill>
          <a:blip r:embed="rId2" cstate="print"/>
          <a:stretch>
            <a:fillRect/>
          </a:stretch>
        </p:blipFill>
        <p:spPr>
          <a:xfrm>
            <a:off x="685800" y="1981200"/>
            <a:ext cx="2286000" cy="2286000"/>
          </a:xfrm>
          <a:prstGeom prst="rect">
            <a:avLst/>
          </a:prstGeom>
        </p:spPr>
      </p:pic>
      <p:pic>
        <p:nvPicPr>
          <p:cNvPr id="5" name="Picture 4" descr="messy desk.jpg"/>
          <p:cNvPicPr>
            <a:picLocks noChangeAspect="1"/>
          </p:cNvPicPr>
          <p:nvPr/>
        </p:nvPicPr>
        <p:blipFill>
          <a:blip r:embed="rId3" cstate="print"/>
          <a:stretch>
            <a:fillRect/>
          </a:stretch>
        </p:blipFill>
        <p:spPr>
          <a:xfrm>
            <a:off x="1066800" y="3886200"/>
            <a:ext cx="2019300" cy="2692400"/>
          </a:xfrm>
          <a:prstGeom prst="rect">
            <a:avLst/>
          </a:prstGeom>
        </p:spPr>
      </p:pic>
      <p:pic>
        <p:nvPicPr>
          <p:cNvPr id="7" name="Picture 6" descr="locker.jpg"/>
          <p:cNvPicPr>
            <a:picLocks noChangeAspect="1"/>
          </p:cNvPicPr>
          <p:nvPr/>
        </p:nvPicPr>
        <p:blipFill>
          <a:blip r:embed="rId4" cstate="print"/>
          <a:stretch>
            <a:fillRect/>
          </a:stretch>
        </p:blipFill>
        <p:spPr>
          <a:xfrm>
            <a:off x="6172200" y="1752600"/>
            <a:ext cx="2286000" cy="1828800"/>
          </a:xfrm>
          <a:prstGeom prst="rect">
            <a:avLst/>
          </a:prstGeom>
        </p:spPr>
      </p:pic>
      <p:pic>
        <p:nvPicPr>
          <p:cNvPr id="8" name="Picture 7" descr="locker disorganized.png"/>
          <p:cNvPicPr>
            <a:picLocks noChangeAspect="1"/>
          </p:cNvPicPr>
          <p:nvPr/>
        </p:nvPicPr>
        <p:blipFill>
          <a:blip r:embed="rId5" cstate="print"/>
          <a:stretch>
            <a:fillRect/>
          </a:stretch>
        </p:blipFill>
        <p:spPr>
          <a:xfrm>
            <a:off x="5410200" y="2819400"/>
            <a:ext cx="2858689" cy="3810000"/>
          </a:xfrm>
          <a:prstGeom prst="rect">
            <a:avLst/>
          </a:prstGeom>
        </p:spPr>
      </p:pic>
      <p:pic>
        <p:nvPicPr>
          <p:cNvPr id="6" name="Content Placeholder 5" descr="messyd.jpg"/>
          <p:cNvPicPr>
            <a:picLocks noGrp="1" noChangeAspect="1"/>
          </p:cNvPicPr>
          <p:nvPr>
            <p:ph idx="1"/>
          </p:nvPr>
        </p:nvPicPr>
        <p:blipFill>
          <a:blip r:embed="rId6" cstate="print"/>
          <a:stretch>
            <a:fillRect/>
          </a:stretch>
        </p:blipFill>
        <p:spPr>
          <a:xfrm>
            <a:off x="2667000" y="1828914"/>
            <a:ext cx="4191000" cy="4475389"/>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Metacognitive Strand</a:t>
            </a:r>
            <a:br>
              <a:rPr lang="en-US" dirty="0" smtClean="0"/>
            </a:br>
            <a:r>
              <a:rPr lang="en-US" dirty="0" smtClean="0"/>
              <a:t>Time Management</a:t>
            </a:r>
            <a:endParaRPr lang="en-US" dirty="0"/>
          </a:p>
        </p:txBody>
      </p:sp>
      <p:pic>
        <p:nvPicPr>
          <p:cNvPr id="5" name="Picture 4" descr="depositphotos_5572929-Wasting-time-concept-alarm-clocks-in-the-trash-bin.jpg"/>
          <p:cNvPicPr>
            <a:picLocks noChangeAspect="1"/>
          </p:cNvPicPr>
          <p:nvPr/>
        </p:nvPicPr>
        <p:blipFill>
          <a:blip r:embed="rId2" cstate="print"/>
          <a:stretch>
            <a:fillRect/>
          </a:stretch>
        </p:blipFill>
        <p:spPr>
          <a:xfrm>
            <a:off x="0" y="2971800"/>
            <a:ext cx="3252639" cy="3581400"/>
          </a:xfrm>
          <a:prstGeom prst="rect">
            <a:avLst/>
          </a:prstGeom>
        </p:spPr>
      </p:pic>
      <p:pic>
        <p:nvPicPr>
          <p:cNvPr id="6" name="Picture 5" descr="Poor-Time-Management.jpg"/>
          <p:cNvPicPr>
            <a:picLocks noChangeAspect="1"/>
          </p:cNvPicPr>
          <p:nvPr/>
        </p:nvPicPr>
        <p:blipFill>
          <a:blip r:embed="rId3" cstate="print"/>
          <a:stretch>
            <a:fillRect/>
          </a:stretch>
        </p:blipFill>
        <p:spPr>
          <a:xfrm>
            <a:off x="4559300" y="4419600"/>
            <a:ext cx="4584700" cy="2162594"/>
          </a:xfrm>
          <a:prstGeom prst="rect">
            <a:avLst/>
          </a:prstGeom>
        </p:spPr>
      </p:pic>
      <p:pic>
        <p:nvPicPr>
          <p:cNvPr id="7" name="Picture 6" descr="05feaa1135.jpg"/>
          <p:cNvPicPr>
            <a:picLocks noChangeAspect="1"/>
          </p:cNvPicPr>
          <p:nvPr/>
        </p:nvPicPr>
        <p:blipFill>
          <a:blip r:embed="rId4" cstate="print"/>
          <a:stretch>
            <a:fillRect/>
          </a:stretch>
        </p:blipFill>
        <p:spPr>
          <a:xfrm>
            <a:off x="914400" y="1219200"/>
            <a:ext cx="2381250" cy="2466975"/>
          </a:xfrm>
          <a:prstGeom prst="rect">
            <a:avLst/>
          </a:prstGeom>
        </p:spPr>
      </p:pic>
      <p:pic>
        <p:nvPicPr>
          <p:cNvPr id="8" name="Picture 7" descr="time_management.jpg"/>
          <p:cNvPicPr>
            <a:picLocks noChangeAspect="1"/>
          </p:cNvPicPr>
          <p:nvPr/>
        </p:nvPicPr>
        <p:blipFill>
          <a:blip r:embed="rId5" cstate="print"/>
          <a:stretch>
            <a:fillRect/>
          </a:stretch>
        </p:blipFill>
        <p:spPr>
          <a:xfrm>
            <a:off x="6629400" y="838200"/>
            <a:ext cx="2045208" cy="1898121"/>
          </a:xfrm>
          <a:prstGeom prst="rect">
            <a:avLst/>
          </a:prstGeom>
        </p:spPr>
      </p:pic>
      <p:pic>
        <p:nvPicPr>
          <p:cNvPr id="9" name="Picture 8" descr="time-warp.jpg"/>
          <p:cNvPicPr>
            <a:picLocks noChangeAspect="1"/>
          </p:cNvPicPr>
          <p:nvPr/>
        </p:nvPicPr>
        <p:blipFill>
          <a:blip r:embed="rId6" cstate="print"/>
          <a:stretch>
            <a:fillRect/>
          </a:stretch>
        </p:blipFill>
        <p:spPr>
          <a:xfrm>
            <a:off x="3962400" y="1676400"/>
            <a:ext cx="2692270" cy="2638425"/>
          </a:xfrm>
          <a:prstGeom prst="rect">
            <a:avLst/>
          </a:prstGeom>
        </p:spPr>
      </p:pic>
      <p:pic>
        <p:nvPicPr>
          <p:cNvPr id="4" name="Content Placeholder 3" descr="before the apple rotts.jpg"/>
          <p:cNvPicPr>
            <a:picLocks noGrp="1" noChangeAspect="1"/>
          </p:cNvPicPr>
          <p:nvPr>
            <p:ph idx="1"/>
          </p:nvPr>
        </p:nvPicPr>
        <p:blipFill>
          <a:blip r:embed="rId7" cstate="print"/>
          <a:stretch>
            <a:fillRect/>
          </a:stretch>
        </p:blipFill>
        <p:spPr>
          <a:xfrm>
            <a:off x="1524000" y="1981200"/>
            <a:ext cx="6254783" cy="4150233"/>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where-do-i-start_web.jpg"/>
          <p:cNvPicPr>
            <a:picLocks noChangeAspect="1"/>
          </p:cNvPicPr>
          <p:nvPr/>
        </p:nvPicPr>
        <p:blipFill>
          <a:blip r:embed="rId2" cstate="print"/>
          <a:stretch>
            <a:fillRect/>
          </a:stretch>
        </p:blipFill>
        <p:spPr>
          <a:xfrm>
            <a:off x="3810000" y="1676400"/>
            <a:ext cx="4521200" cy="3390900"/>
          </a:xfrm>
          <a:prstGeom prst="rect">
            <a:avLst/>
          </a:prstGeom>
        </p:spPr>
      </p:pic>
      <p:sp>
        <p:nvSpPr>
          <p:cNvPr id="2" name="Title 1"/>
          <p:cNvSpPr>
            <a:spLocks noGrp="1"/>
          </p:cNvSpPr>
          <p:nvPr>
            <p:ph type="title"/>
          </p:nvPr>
        </p:nvSpPr>
        <p:spPr/>
        <p:txBody>
          <a:bodyPr>
            <a:normAutofit fontScale="90000"/>
          </a:bodyPr>
          <a:lstStyle/>
          <a:p>
            <a:r>
              <a:rPr lang="en-US" dirty="0" smtClean="0"/>
              <a:t>Metacognitive Strand </a:t>
            </a:r>
            <a:br>
              <a:rPr lang="en-US" dirty="0" smtClean="0"/>
            </a:br>
            <a:r>
              <a:rPr lang="en-US" dirty="0" smtClean="0"/>
              <a:t>Task Initiation</a:t>
            </a:r>
            <a:endParaRPr lang="en-US" dirty="0"/>
          </a:p>
        </p:txBody>
      </p:sp>
      <p:pic>
        <p:nvPicPr>
          <p:cNvPr id="4" name="Content Placeholder 3" descr="Getting_Started.jpg"/>
          <p:cNvPicPr>
            <a:picLocks noGrp="1" noChangeAspect="1"/>
          </p:cNvPicPr>
          <p:nvPr>
            <p:ph idx="1"/>
          </p:nvPr>
        </p:nvPicPr>
        <p:blipFill>
          <a:blip r:embed="rId3" cstate="print"/>
          <a:stretch>
            <a:fillRect/>
          </a:stretch>
        </p:blipFill>
        <p:spPr>
          <a:xfrm>
            <a:off x="3048000" y="4114800"/>
            <a:ext cx="5753100" cy="2420323"/>
          </a:xfrm>
        </p:spPr>
      </p:pic>
      <p:pic>
        <p:nvPicPr>
          <p:cNvPr id="6" name="Picture 5" descr="Where%20do%20I%20start-resized-600.jpg"/>
          <p:cNvPicPr>
            <a:picLocks noChangeAspect="1"/>
          </p:cNvPicPr>
          <p:nvPr/>
        </p:nvPicPr>
        <p:blipFill>
          <a:blip r:embed="rId4" cstate="print"/>
          <a:stretch>
            <a:fillRect/>
          </a:stretch>
        </p:blipFill>
        <p:spPr>
          <a:xfrm>
            <a:off x="381000" y="2895600"/>
            <a:ext cx="4964059" cy="3588376"/>
          </a:xfrm>
          <a:prstGeom prst="rect">
            <a:avLst/>
          </a:prstGeom>
        </p:spPr>
      </p:pic>
      <p:pic>
        <p:nvPicPr>
          <p:cNvPr id="5" name="Picture 4" descr="ME_200_StartWhereYouAre.png"/>
          <p:cNvPicPr>
            <a:picLocks noChangeAspect="1"/>
          </p:cNvPicPr>
          <p:nvPr/>
        </p:nvPicPr>
        <p:blipFill>
          <a:blip r:embed="rId5" cstate="print"/>
          <a:stretch>
            <a:fillRect/>
          </a:stretch>
        </p:blipFill>
        <p:spPr>
          <a:xfrm>
            <a:off x="0" y="1676400"/>
            <a:ext cx="9144000" cy="28460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Metacognitive Strand</a:t>
            </a:r>
            <a:br>
              <a:rPr lang="en-US" dirty="0" smtClean="0"/>
            </a:br>
            <a:r>
              <a:rPr lang="en-US" dirty="0" smtClean="0"/>
              <a:t>Executive/Goal-Directed Attention</a:t>
            </a:r>
            <a:endParaRPr lang="en-US" dirty="0"/>
          </a:p>
        </p:txBody>
      </p:sp>
      <p:pic>
        <p:nvPicPr>
          <p:cNvPr id="4" name="Content Placeholder 3" descr="article-page-main_ehow_images_a07_jj_v3_classroom-behaviors-consequences-800x800.jpg"/>
          <p:cNvPicPr>
            <a:picLocks noGrp="1" noChangeAspect="1"/>
          </p:cNvPicPr>
          <p:nvPr>
            <p:ph idx="1"/>
          </p:nvPr>
        </p:nvPicPr>
        <p:blipFill>
          <a:blip r:embed="rId2" cstate="print"/>
          <a:stretch>
            <a:fillRect/>
          </a:stretch>
        </p:blipFill>
        <p:spPr>
          <a:xfrm>
            <a:off x="5334000" y="1905000"/>
            <a:ext cx="2857500" cy="2794000"/>
          </a:xfrm>
        </p:spPr>
      </p:pic>
      <p:pic>
        <p:nvPicPr>
          <p:cNvPr id="5" name="Picture 4" descr="Classroom-Bell.jpg"/>
          <p:cNvPicPr>
            <a:picLocks noChangeAspect="1"/>
          </p:cNvPicPr>
          <p:nvPr/>
        </p:nvPicPr>
        <p:blipFill>
          <a:blip r:embed="rId3" cstate="print"/>
          <a:stretch>
            <a:fillRect/>
          </a:stretch>
        </p:blipFill>
        <p:spPr>
          <a:xfrm>
            <a:off x="381000" y="3175000"/>
            <a:ext cx="2936250" cy="3683000"/>
          </a:xfrm>
          <a:prstGeom prst="rect">
            <a:avLst/>
          </a:prstGeom>
        </p:spPr>
      </p:pic>
      <p:pic>
        <p:nvPicPr>
          <p:cNvPr id="6" name="Picture 5" descr="disruptive-class-300x186.jpg"/>
          <p:cNvPicPr>
            <a:picLocks noChangeAspect="1"/>
          </p:cNvPicPr>
          <p:nvPr/>
        </p:nvPicPr>
        <p:blipFill>
          <a:blip r:embed="rId4" cstate="print"/>
          <a:stretch>
            <a:fillRect/>
          </a:stretch>
        </p:blipFill>
        <p:spPr>
          <a:xfrm>
            <a:off x="1143000" y="1600200"/>
            <a:ext cx="2857500" cy="1771650"/>
          </a:xfrm>
          <a:prstGeom prst="rect">
            <a:avLst/>
          </a:prstGeom>
        </p:spPr>
      </p:pic>
      <p:pic>
        <p:nvPicPr>
          <p:cNvPr id="8" name="Picture 7" descr="sneeze.png"/>
          <p:cNvPicPr>
            <a:picLocks noChangeAspect="1"/>
          </p:cNvPicPr>
          <p:nvPr/>
        </p:nvPicPr>
        <p:blipFill>
          <a:blip r:embed="rId5" cstate="print"/>
          <a:stretch>
            <a:fillRect/>
          </a:stretch>
        </p:blipFill>
        <p:spPr>
          <a:xfrm>
            <a:off x="3352800" y="2057400"/>
            <a:ext cx="2000250" cy="2000250"/>
          </a:xfrm>
          <a:prstGeom prst="rect">
            <a:avLst/>
          </a:prstGeom>
        </p:spPr>
      </p:pic>
      <p:pic>
        <p:nvPicPr>
          <p:cNvPr id="9" name="Picture 8" descr="Little_girl_daydreaming_out_classroom_window_1_INGSAHE1211.jpg"/>
          <p:cNvPicPr>
            <a:picLocks noChangeAspect="1"/>
          </p:cNvPicPr>
          <p:nvPr/>
        </p:nvPicPr>
        <p:blipFill>
          <a:blip r:embed="rId6" cstate="print"/>
          <a:stretch>
            <a:fillRect/>
          </a:stretch>
        </p:blipFill>
        <p:spPr>
          <a:xfrm>
            <a:off x="4495800" y="3962400"/>
            <a:ext cx="3371681" cy="2381250"/>
          </a:xfrm>
          <a:prstGeom prst="rect">
            <a:avLst/>
          </a:prstGeom>
        </p:spPr>
      </p:pic>
      <p:pic>
        <p:nvPicPr>
          <p:cNvPr id="10" name="Picture 9" descr="images_2006hallway1.jpg"/>
          <p:cNvPicPr>
            <a:picLocks noChangeAspect="1"/>
          </p:cNvPicPr>
          <p:nvPr/>
        </p:nvPicPr>
        <p:blipFill>
          <a:blip r:embed="rId7" cstate="print"/>
          <a:stretch>
            <a:fillRect/>
          </a:stretch>
        </p:blipFill>
        <p:spPr>
          <a:xfrm>
            <a:off x="1371600" y="3810000"/>
            <a:ext cx="3460750" cy="2304664"/>
          </a:xfrm>
          <a:prstGeom prst="rect">
            <a:avLst/>
          </a:prstGeom>
        </p:spPr>
      </p:pic>
      <p:pic>
        <p:nvPicPr>
          <p:cNvPr id="11" name="Picture 10" descr="teacher-sm.jpg"/>
          <p:cNvPicPr>
            <a:picLocks noChangeAspect="1"/>
          </p:cNvPicPr>
          <p:nvPr/>
        </p:nvPicPr>
        <p:blipFill>
          <a:blip r:embed="rId8" cstate="print"/>
          <a:stretch>
            <a:fillRect/>
          </a:stretch>
        </p:blipFill>
        <p:spPr>
          <a:xfrm>
            <a:off x="6324600" y="1676400"/>
            <a:ext cx="2343150" cy="1895475"/>
          </a:xfrm>
          <a:prstGeom prst="rect">
            <a:avLst/>
          </a:prstGeom>
        </p:spPr>
      </p:pic>
      <p:pic>
        <p:nvPicPr>
          <p:cNvPr id="12" name="Content Placeholder 3" descr="demotivational-pay-attention.jpg"/>
          <p:cNvPicPr>
            <a:picLocks noChangeAspect="1"/>
          </p:cNvPicPr>
          <p:nvPr/>
        </p:nvPicPr>
        <p:blipFill>
          <a:blip r:embed="rId9" cstate="print"/>
          <a:stretch>
            <a:fillRect/>
          </a:stretch>
        </p:blipFill>
        <p:spPr>
          <a:xfrm>
            <a:off x="1752600" y="1600200"/>
            <a:ext cx="5530708" cy="45259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Metacognitive Strand </a:t>
            </a:r>
            <a:br>
              <a:rPr lang="en-US" dirty="0" smtClean="0"/>
            </a:br>
            <a:r>
              <a:rPr lang="en-US" dirty="0" smtClean="0"/>
              <a:t>Task Persistence</a:t>
            </a:r>
            <a:endParaRPr lang="en-US" dirty="0"/>
          </a:p>
        </p:txBody>
      </p:sp>
      <p:pic>
        <p:nvPicPr>
          <p:cNvPr id="4" name="Content Placeholder 3" descr="700stairs.jpg"/>
          <p:cNvPicPr>
            <a:picLocks noGrp="1" noChangeAspect="1"/>
          </p:cNvPicPr>
          <p:nvPr>
            <p:ph idx="1"/>
          </p:nvPr>
        </p:nvPicPr>
        <p:blipFill>
          <a:blip r:embed="rId2" cstate="print"/>
          <a:stretch>
            <a:fillRect/>
          </a:stretch>
        </p:blipFill>
        <p:spPr>
          <a:xfrm>
            <a:off x="4876800" y="1600200"/>
            <a:ext cx="3394472" cy="4525963"/>
          </a:xfrm>
        </p:spPr>
      </p:pic>
      <p:pic>
        <p:nvPicPr>
          <p:cNvPr id="5" name="Content Placeholder 3" descr="unfinished bridge.jpg"/>
          <p:cNvPicPr>
            <a:picLocks noChangeAspect="1"/>
          </p:cNvPicPr>
          <p:nvPr/>
        </p:nvPicPr>
        <p:blipFill>
          <a:blip r:embed="rId3" cstate="print"/>
          <a:stretch>
            <a:fillRect/>
          </a:stretch>
        </p:blipFill>
        <p:spPr>
          <a:xfrm>
            <a:off x="3810000" y="3124200"/>
            <a:ext cx="4800600" cy="3342418"/>
          </a:xfrm>
          <a:prstGeom prst="rect">
            <a:avLst/>
          </a:prstGeom>
        </p:spPr>
      </p:pic>
      <p:pic>
        <p:nvPicPr>
          <p:cNvPr id="6" name="Picture 5" descr="car unfinished.jpg"/>
          <p:cNvPicPr>
            <a:picLocks noChangeAspect="1"/>
          </p:cNvPicPr>
          <p:nvPr/>
        </p:nvPicPr>
        <p:blipFill>
          <a:blip r:embed="rId4" cstate="print"/>
          <a:stretch>
            <a:fillRect/>
          </a:stretch>
        </p:blipFill>
        <p:spPr>
          <a:xfrm>
            <a:off x="381000" y="1447800"/>
            <a:ext cx="3180522" cy="2385391"/>
          </a:xfrm>
          <a:prstGeom prst="rect">
            <a:avLst/>
          </a:prstGeom>
        </p:spPr>
      </p:pic>
      <p:pic>
        <p:nvPicPr>
          <p:cNvPr id="7" name="Picture 6" descr="lowes-unfinished-projects-lead.jpg"/>
          <p:cNvPicPr>
            <a:picLocks noChangeAspect="1"/>
          </p:cNvPicPr>
          <p:nvPr/>
        </p:nvPicPr>
        <p:blipFill>
          <a:blip r:embed="rId5" cstate="print"/>
          <a:stretch>
            <a:fillRect/>
          </a:stretch>
        </p:blipFill>
        <p:spPr>
          <a:xfrm>
            <a:off x="533400" y="2288628"/>
            <a:ext cx="5029200" cy="34684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outlook-problems1.jpg"/>
          <p:cNvPicPr>
            <a:picLocks noChangeAspect="1"/>
          </p:cNvPicPr>
          <p:nvPr/>
        </p:nvPicPr>
        <p:blipFill>
          <a:blip r:embed="rId2" cstate="print"/>
          <a:stretch>
            <a:fillRect/>
          </a:stretch>
        </p:blipFill>
        <p:spPr>
          <a:xfrm>
            <a:off x="762000" y="3908011"/>
            <a:ext cx="2667000" cy="2480597"/>
          </a:xfrm>
          <a:prstGeom prst="rect">
            <a:avLst/>
          </a:prstGeom>
        </p:spPr>
      </p:pic>
      <p:sp>
        <p:nvSpPr>
          <p:cNvPr id="2" name="Title 1"/>
          <p:cNvSpPr>
            <a:spLocks noGrp="1"/>
          </p:cNvSpPr>
          <p:nvPr>
            <p:ph type="title"/>
          </p:nvPr>
        </p:nvSpPr>
        <p:spPr/>
        <p:txBody>
          <a:bodyPr>
            <a:normAutofit fontScale="90000"/>
          </a:bodyPr>
          <a:lstStyle/>
          <a:p>
            <a:r>
              <a:rPr lang="en-US" dirty="0" smtClean="0"/>
              <a:t>Metacognitive Strand </a:t>
            </a:r>
            <a:br>
              <a:rPr lang="en-US" dirty="0" smtClean="0"/>
            </a:br>
            <a:r>
              <a:rPr lang="en-US" dirty="0" smtClean="0"/>
              <a:t>Working Memory</a:t>
            </a:r>
            <a:endParaRPr lang="en-US" dirty="0"/>
          </a:p>
        </p:txBody>
      </p:sp>
      <p:pic>
        <p:nvPicPr>
          <p:cNvPr id="4" name="Content Placeholder 3" descr="effective-time-management.jpg"/>
          <p:cNvPicPr>
            <a:picLocks noGrp="1" noChangeAspect="1"/>
          </p:cNvPicPr>
          <p:nvPr>
            <p:ph idx="1"/>
          </p:nvPr>
        </p:nvPicPr>
        <p:blipFill>
          <a:blip r:embed="rId3" cstate="print"/>
          <a:stretch>
            <a:fillRect/>
          </a:stretch>
        </p:blipFill>
        <p:spPr>
          <a:xfrm>
            <a:off x="5562600" y="1752600"/>
            <a:ext cx="2828253" cy="1876627"/>
          </a:xfrm>
        </p:spPr>
      </p:pic>
      <p:pic>
        <p:nvPicPr>
          <p:cNvPr id="6" name="Picture 5" descr="dr short term memory.bmp"/>
          <p:cNvPicPr>
            <a:picLocks noChangeAspect="1"/>
          </p:cNvPicPr>
          <p:nvPr/>
        </p:nvPicPr>
        <p:blipFill>
          <a:blip r:embed="rId4" cstate="print"/>
          <a:stretch>
            <a:fillRect/>
          </a:stretch>
        </p:blipFill>
        <p:spPr>
          <a:xfrm>
            <a:off x="3048000" y="1752600"/>
            <a:ext cx="2828925" cy="3810000"/>
          </a:xfrm>
          <a:prstGeom prst="rect">
            <a:avLst/>
          </a:prstGeom>
        </p:spPr>
      </p:pic>
      <p:pic>
        <p:nvPicPr>
          <p:cNvPr id="8" name="Picture 7" descr="memory.jpg"/>
          <p:cNvPicPr>
            <a:picLocks noChangeAspect="1"/>
          </p:cNvPicPr>
          <p:nvPr/>
        </p:nvPicPr>
        <p:blipFill>
          <a:blip r:embed="rId5" cstate="print"/>
          <a:stretch>
            <a:fillRect/>
          </a:stretch>
        </p:blipFill>
        <p:spPr>
          <a:xfrm>
            <a:off x="5257800" y="3200400"/>
            <a:ext cx="2952750" cy="3048000"/>
          </a:xfrm>
          <a:prstGeom prst="rect">
            <a:avLst/>
          </a:prstGeom>
        </p:spPr>
      </p:pic>
      <p:pic>
        <p:nvPicPr>
          <p:cNvPr id="5" name="Picture 4" descr="goals_destination1.jpg"/>
          <p:cNvPicPr>
            <a:picLocks noChangeAspect="1"/>
          </p:cNvPicPr>
          <p:nvPr/>
        </p:nvPicPr>
        <p:blipFill>
          <a:blip r:embed="rId6" cstate="print"/>
          <a:stretch>
            <a:fillRect/>
          </a:stretch>
        </p:blipFill>
        <p:spPr>
          <a:xfrm>
            <a:off x="457200" y="1524000"/>
            <a:ext cx="3305175" cy="4286250"/>
          </a:xfrm>
          <a:prstGeom prst="rect">
            <a:avLst/>
          </a:prstGeom>
        </p:spPr>
      </p:pic>
      <p:pic>
        <p:nvPicPr>
          <p:cNvPr id="10" name="Picture 9" descr="4207563765_954cd50863.jpg"/>
          <p:cNvPicPr>
            <a:picLocks noChangeAspect="1"/>
          </p:cNvPicPr>
          <p:nvPr/>
        </p:nvPicPr>
        <p:blipFill>
          <a:blip r:embed="rId7" cstate="print"/>
          <a:stretch>
            <a:fillRect/>
          </a:stretch>
        </p:blipFill>
        <p:spPr>
          <a:xfrm>
            <a:off x="1295400" y="1905000"/>
            <a:ext cx="6350000" cy="4229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Metacognitive Strand </a:t>
            </a:r>
            <a:br>
              <a:rPr lang="en-US" dirty="0" smtClean="0"/>
            </a:br>
            <a:r>
              <a:rPr lang="en-US" dirty="0" smtClean="0"/>
              <a:t>Set Shifting</a:t>
            </a:r>
            <a:endParaRPr lang="en-US" dirty="0"/>
          </a:p>
        </p:txBody>
      </p:sp>
      <p:pic>
        <p:nvPicPr>
          <p:cNvPr id="13" name="Picture 12" descr="gridanalysis_cogal_226x150.jpg"/>
          <p:cNvPicPr>
            <a:picLocks noChangeAspect="1"/>
          </p:cNvPicPr>
          <p:nvPr/>
        </p:nvPicPr>
        <p:blipFill>
          <a:blip r:embed="rId2" cstate="print"/>
          <a:stretch>
            <a:fillRect/>
          </a:stretch>
        </p:blipFill>
        <p:spPr>
          <a:xfrm>
            <a:off x="6400800" y="1524000"/>
            <a:ext cx="2152650" cy="1428750"/>
          </a:xfrm>
          <a:prstGeom prst="rect">
            <a:avLst/>
          </a:prstGeom>
        </p:spPr>
      </p:pic>
      <p:pic>
        <p:nvPicPr>
          <p:cNvPr id="14" name="Picture 13" descr="next_step_logo_lg.jpg"/>
          <p:cNvPicPr>
            <a:picLocks noChangeAspect="1"/>
          </p:cNvPicPr>
          <p:nvPr/>
        </p:nvPicPr>
        <p:blipFill>
          <a:blip r:embed="rId3" cstate="print"/>
          <a:stretch>
            <a:fillRect/>
          </a:stretch>
        </p:blipFill>
        <p:spPr>
          <a:xfrm>
            <a:off x="762000" y="1524000"/>
            <a:ext cx="3429000" cy="3429000"/>
          </a:xfrm>
          <a:prstGeom prst="rect">
            <a:avLst/>
          </a:prstGeom>
        </p:spPr>
      </p:pic>
      <p:pic>
        <p:nvPicPr>
          <p:cNvPr id="16" name="Picture 15" descr="stairway.jpg"/>
          <p:cNvPicPr>
            <a:picLocks noChangeAspect="1"/>
          </p:cNvPicPr>
          <p:nvPr/>
        </p:nvPicPr>
        <p:blipFill>
          <a:blip r:embed="rId4" cstate="print"/>
          <a:stretch>
            <a:fillRect/>
          </a:stretch>
        </p:blipFill>
        <p:spPr>
          <a:xfrm>
            <a:off x="4572000" y="2438400"/>
            <a:ext cx="4143375" cy="4143375"/>
          </a:xfrm>
          <a:prstGeom prst="rect">
            <a:avLst/>
          </a:prstGeom>
        </p:spPr>
      </p:pic>
      <p:pic>
        <p:nvPicPr>
          <p:cNvPr id="17" name="Picture 16" descr="StepsGold.gif"/>
          <p:cNvPicPr>
            <a:picLocks noChangeAspect="1"/>
          </p:cNvPicPr>
          <p:nvPr/>
        </p:nvPicPr>
        <p:blipFill>
          <a:blip r:embed="rId5" cstate="print"/>
          <a:stretch>
            <a:fillRect/>
          </a:stretch>
        </p:blipFill>
        <p:spPr>
          <a:xfrm>
            <a:off x="914400" y="3733800"/>
            <a:ext cx="2743200" cy="2743200"/>
          </a:xfrm>
          <a:prstGeom prst="rect">
            <a:avLst/>
          </a:prstGeom>
        </p:spPr>
      </p:pic>
      <p:pic>
        <p:nvPicPr>
          <p:cNvPr id="18" name="Picture 17" descr="Taking the Next Step Graphic.jpg"/>
          <p:cNvPicPr>
            <a:picLocks noChangeAspect="1"/>
          </p:cNvPicPr>
          <p:nvPr/>
        </p:nvPicPr>
        <p:blipFill>
          <a:blip r:embed="rId6" cstate="print"/>
          <a:stretch>
            <a:fillRect/>
          </a:stretch>
        </p:blipFill>
        <p:spPr>
          <a:xfrm>
            <a:off x="533400" y="1600200"/>
            <a:ext cx="3479800" cy="2609850"/>
          </a:xfrm>
          <a:prstGeom prst="rect">
            <a:avLst/>
          </a:prstGeom>
        </p:spPr>
      </p:pic>
      <p:pic>
        <p:nvPicPr>
          <p:cNvPr id="15" name="Picture 14" descr="next-step-e1305606966928-283x300.png"/>
          <p:cNvPicPr>
            <a:picLocks noChangeAspect="1"/>
          </p:cNvPicPr>
          <p:nvPr/>
        </p:nvPicPr>
        <p:blipFill>
          <a:blip r:embed="rId7" cstate="print"/>
          <a:stretch>
            <a:fillRect/>
          </a:stretch>
        </p:blipFill>
        <p:spPr>
          <a:xfrm>
            <a:off x="3276600" y="1981200"/>
            <a:ext cx="2695575" cy="2857500"/>
          </a:xfrm>
          <a:prstGeom prst="rect">
            <a:avLst/>
          </a:prstGeom>
        </p:spPr>
      </p:pic>
      <p:pic>
        <p:nvPicPr>
          <p:cNvPr id="19" name="Picture 18" descr="whatsthenextsteppostitnote.jpg"/>
          <p:cNvPicPr>
            <a:picLocks noChangeAspect="1"/>
          </p:cNvPicPr>
          <p:nvPr/>
        </p:nvPicPr>
        <p:blipFill>
          <a:blip r:embed="rId8" cstate="print"/>
          <a:stretch>
            <a:fillRect/>
          </a:stretch>
        </p:blipFill>
        <p:spPr>
          <a:xfrm>
            <a:off x="3657600" y="4159250"/>
            <a:ext cx="2176180" cy="2698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Social/Emotional </a:t>
            </a:r>
            <a:br>
              <a:rPr lang="en-US" dirty="0" smtClean="0"/>
            </a:br>
            <a:r>
              <a:rPr lang="en-US" dirty="0" smtClean="0"/>
              <a:t>Regulation Strand</a:t>
            </a:r>
            <a:endParaRPr lang="en-US" dirty="0"/>
          </a:p>
        </p:txBody>
      </p:sp>
      <p:pic>
        <p:nvPicPr>
          <p:cNvPr id="6" name="Content Placeholder 5" descr="ds_img_direct.jpg"/>
          <p:cNvPicPr>
            <a:picLocks noGrp="1" noChangeAspect="1"/>
          </p:cNvPicPr>
          <p:nvPr>
            <p:ph idx="1"/>
          </p:nvPr>
        </p:nvPicPr>
        <p:blipFill>
          <a:blip r:embed="rId2" cstate="print"/>
          <a:stretch>
            <a:fillRect/>
          </a:stretch>
        </p:blipFill>
        <p:spPr>
          <a:xfrm>
            <a:off x="5105400" y="1981200"/>
            <a:ext cx="3562466" cy="1622901"/>
          </a:xfrm>
        </p:spPr>
      </p:pic>
      <p:pic>
        <p:nvPicPr>
          <p:cNvPr id="7" name="Picture 6" descr="tigger.gif"/>
          <p:cNvPicPr>
            <a:picLocks noChangeAspect="1"/>
          </p:cNvPicPr>
          <p:nvPr/>
        </p:nvPicPr>
        <p:blipFill>
          <a:blip r:embed="rId3" cstate="print"/>
          <a:stretch>
            <a:fillRect/>
          </a:stretch>
        </p:blipFill>
        <p:spPr>
          <a:xfrm>
            <a:off x="914400" y="4038600"/>
            <a:ext cx="2211617" cy="2228850"/>
          </a:xfrm>
          <a:prstGeom prst="rect">
            <a:avLst/>
          </a:prstGeom>
        </p:spPr>
      </p:pic>
      <p:pic>
        <p:nvPicPr>
          <p:cNvPr id="8" name="Picture 7" descr="Tigger and pooh pictures pooh-and-tigger-2-mural.jpg"/>
          <p:cNvPicPr>
            <a:picLocks noChangeAspect="1"/>
          </p:cNvPicPr>
          <p:nvPr/>
        </p:nvPicPr>
        <p:blipFill>
          <a:blip r:embed="rId4" cstate="print"/>
          <a:stretch>
            <a:fillRect/>
          </a:stretch>
        </p:blipFill>
        <p:spPr>
          <a:xfrm>
            <a:off x="4191000" y="3810000"/>
            <a:ext cx="3536949" cy="2652712"/>
          </a:xfrm>
          <a:prstGeom prst="rect">
            <a:avLst/>
          </a:prstGeom>
        </p:spPr>
      </p:pic>
      <p:pic>
        <p:nvPicPr>
          <p:cNvPr id="9" name="Picture 8" descr="tigger-handsonhead-02.gif"/>
          <p:cNvPicPr>
            <a:picLocks noChangeAspect="1"/>
          </p:cNvPicPr>
          <p:nvPr/>
        </p:nvPicPr>
        <p:blipFill>
          <a:blip r:embed="rId5" cstate="print"/>
          <a:stretch>
            <a:fillRect/>
          </a:stretch>
        </p:blipFill>
        <p:spPr>
          <a:xfrm>
            <a:off x="1066800" y="1600200"/>
            <a:ext cx="1665208" cy="2057400"/>
          </a:xfrm>
          <a:prstGeom prst="rect">
            <a:avLst/>
          </a:prstGeom>
        </p:spPr>
      </p:pic>
      <p:pic>
        <p:nvPicPr>
          <p:cNvPr id="10" name="Picture 9" descr="Tigger-scared.jpg"/>
          <p:cNvPicPr>
            <a:picLocks noChangeAspect="1"/>
          </p:cNvPicPr>
          <p:nvPr/>
        </p:nvPicPr>
        <p:blipFill>
          <a:blip r:embed="rId6" cstate="print"/>
          <a:stretch>
            <a:fillRect/>
          </a:stretch>
        </p:blipFill>
        <p:spPr>
          <a:xfrm>
            <a:off x="2895600" y="1981200"/>
            <a:ext cx="1905000" cy="1822174"/>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15400" cy="1676400"/>
          </a:xfrm>
        </p:spPr>
        <p:txBody>
          <a:bodyPr>
            <a:normAutofit fontScale="90000"/>
          </a:bodyPr>
          <a:lstStyle/>
          <a:p>
            <a:pPr lvl="1" algn="ctr"/>
            <a:r>
              <a:rPr lang="en-US" sz="3600" dirty="0" smtClean="0"/>
              <a:t>The Social/Emotional Regulation Strand</a:t>
            </a:r>
            <a:br>
              <a:rPr lang="en-US" sz="3600" dirty="0" smtClean="0"/>
            </a:br>
            <a:r>
              <a:rPr lang="en-US" sz="3600" dirty="0" smtClean="0"/>
              <a:t>Response Inhibition </a:t>
            </a:r>
            <a:br>
              <a:rPr lang="en-US" sz="3600" dirty="0" smtClean="0"/>
            </a:br>
            <a:r>
              <a:rPr lang="en-US" sz="3600" dirty="0" smtClean="0"/>
              <a:t>(also know as impulse control)</a:t>
            </a:r>
            <a:endParaRPr lang="en-US" dirty="0"/>
          </a:p>
        </p:txBody>
      </p:sp>
      <p:pic>
        <p:nvPicPr>
          <p:cNvPr id="6" name="Content Placeholder 3" descr="risk-taking1.jpg"/>
          <p:cNvPicPr>
            <a:picLocks noGrp="1" noChangeAspect="1"/>
          </p:cNvPicPr>
          <p:nvPr>
            <p:ph idx="1"/>
          </p:nvPr>
        </p:nvPicPr>
        <p:blipFill>
          <a:blip r:embed="rId2" cstate="print"/>
          <a:stretch>
            <a:fillRect/>
          </a:stretch>
        </p:blipFill>
        <p:spPr>
          <a:xfrm>
            <a:off x="1695450" y="1705769"/>
            <a:ext cx="5753100" cy="4314825"/>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we have so many signs?</a:t>
            </a:r>
            <a:endParaRPr lang="en-US" dirty="0"/>
          </a:p>
        </p:txBody>
      </p:sp>
      <p:pic>
        <p:nvPicPr>
          <p:cNvPr id="4" name="Content Placeholder 3" descr="fullsize.jpg"/>
          <p:cNvPicPr>
            <a:picLocks noGrp="1" noChangeAspect="1"/>
          </p:cNvPicPr>
          <p:nvPr>
            <p:ph idx="1"/>
          </p:nvPr>
        </p:nvPicPr>
        <p:blipFill>
          <a:blip r:embed="rId2" cstate="print"/>
          <a:stretch>
            <a:fillRect/>
          </a:stretch>
        </p:blipFill>
        <p:spPr>
          <a:xfrm>
            <a:off x="2272222" y="1600200"/>
            <a:ext cx="4599556" cy="4525963"/>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Myth of Sisyphus</a:t>
            </a:r>
            <a:endParaRPr lang="en-US" dirty="0"/>
          </a:p>
        </p:txBody>
      </p:sp>
      <p:pic>
        <p:nvPicPr>
          <p:cNvPr id="4" name="Content Placeholder 3" descr="sissyphus kid.jpg"/>
          <p:cNvPicPr>
            <a:picLocks noGrp="1" noChangeAspect="1"/>
          </p:cNvPicPr>
          <p:nvPr>
            <p:ph idx="1"/>
          </p:nvPr>
        </p:nvPicPr>
        <p:blipFill>
          <a:blip r:embed="rId2" cstate="print"/>
          <a:stretch>
            <a:fillRect/>
          </a:stretch>
        </p:blipFill>
        <p:spPr>
          <a:xfrm>
            <a:off x="2743200" y="1371600"/>
            <a:ext cx="3657600" cy="5010411"/>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agesCAK2UQTZ.jpg"/>
          <p:cNvPicPr>
            <a:picLocks noGrp="1" noChangeAspect="1"/>
          </p:cNvPicPr>
          <p:nvPr>
            <p:ph idx="1"/>
          </p:nvPr>
        </p:nvPicPr>
        <p:blipFill>
          <a:blip r:embed="rId3" cstate="print"/>
          <a:stretch>
            <a:fillRect/>
          </a:stretch>
        </p:blipFill>
        <p:spPr>
          <a:xfrm>
            <a:off x="0" y="1219200"/>
            <a:ext cx="2476500" cy="1847850"/>
          </a:xfrm>
        </p:spPr>
      </p:pic>
      <p:pic>
        <p:nvPicPr>
          <p:cNvPr id="5" name="Picture 4" descr="sign_brain.jpg"/>
          <p:cNvPicPr>
            <a:picLocks noChangeAspect="1"/>
          </p:cNvPicPr>
          <p:nvPr/>
        </p:nvPicPr>
        <p:blipFill>
          <a:blip r:embed="rId4" cstate="print"/>
          <a:stretch>
            <a:fillRect/>
          </a:stretch>
        </p:blipFill>
        <p:spPr>
          <a:xfrm>
            <a:off x="5486400" y="1143000"/>
            <a:ext cx="3383280" cy="2468880"/>
          </a:xfrm>
          <a:prstGeom prst="rect">
            <a:avLst/>
          </a:prstGeom>
        </p:spPr>
      </p:pic>
      <p:pic>
        <p:nvPicPr>
          <p:cNvPr id="6" name="Picture 5" descr="signWarning.jpg"/>
          <p:cNvPicPr>
            <a:picLocks noChangeAspect="1"/>
          </p:cNvPicPr>
          <p:nvPr/>
        </p:nvPicPr>
        <p:blipFill>
          <a:blip r:embed="rId5" cstate="print"/>
          <a:stretch>
            <a:fillRect/>
          </a:stretch>
        </p:blipFill>
        <p:spPr>
          <a:xfrm>
            <a:off x="304800" y="4267200"/>
            <a:ext cx="3048000" cy="2286000"/>
          </a:xfrm>
          <a:prstGeom prst="rect">
            <a:avLst/>
          </a:prstGeom>
        </p:spPr>
      </p:pic>
      <p:pic>
        <p:nvPicPr>
          <p:cNvPr id="9" name="Picture 8" descr="stupid-warning-sign.jpg"/>
          <p:cNvPicPr>
            <a:picLocks noChangeAspect="1"/>
          </p:cNvPicPr>
          <p:nvPr/>
        </p:nvPicPr>
        <p:blipFill>
          <a:blip r:embed="rId6" cstate="print"/>
          <a:stretch>
            <a:fillRect/>
          </a:stretch>
        </p:blipFill>
        <p:spPr>
          <a:xfrm>
            <a:off x="5410200" y="3582423"/>
            <a:ext cx="3253740" cy="3275577"/>
          </a:xfrm>
          <a:prstGeom prst="rect">
            <a:avLst/>
          </a:prstGeom>
        </p:spPr>
      </p:pic>
      <p:pic>
        <p:nvPicPr>
          <p:cNvPr id="10" name="Picture 9" descr="stupid-signs-zoo-signs-dont-feed-fingers.jpg"/>
          <p:cNvPicPr>
            <a:picLocks noChangeAspect="1"/>
          </p:cNvPicPr>
          <p:nvPr/>
        </p:nvPicPr>
        <p:blipFill>
          <a:blip r:embed="rId7" cstate="print"/>
          <a:stretch>
            <a:fillRect/>
          </a:stretch>
        </p:blipFill>
        <p:spPr>
          <a:xfrm>
            <a:off x="2209800" y="3048000"/>
            <a:ext cx="3479800" cy="2783840"/>
          </a:xfrm>
          <a:prstGeom prst="rect">
            <a:avLst/>
          </a:prstGeom>
        </p:spPr>
      </p:pic>
      <p:pic>
        <p:nvPicPr>
          <p:cNvPr id="11" name="Picture 10" descr="stop man is stoped.jpg"/>
          <p:cNvPicPr>
            <a:picLocks noChangeAspect="1"/>
          </p:cNvPicPr>
          <p:nvPr/>
        </p:nvPicPr>
        <p:blipFill>
          <a:blip r:embed="rId8" cstate="print"/>
          <a:stretch>
            <a:fillRect/>
          </a:stretch>
        </p:blipFill>
        <p:spPr>
          <a:xfrm>
            <a:off x="2209800" y="838200"/>
            <a:ext cx="5257800" cy="5257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frustrate1d-student.jpg"/>
          <p:cNvPicPr>
            <a:picLocks noChangeAspect="1"/>
          </p:cNvPicPr>
          <p:nvPr/>
        </p:nvPicPr>
        <p:blipFill>
          <a:blip r:embed="rId2" cstate="print"/>
          <a:stretch>
            <a:fillRect/>
          </a:stretch>
        </p:blipFill>
        <p:spPr>
          <a:xfrm>
            <a:off x="304800" y="4343400"/>
            <a:ext cx="3667125" cy="2286000"/>
          </a:xfrm>
          <a:prstGeom prst="rect">
            <a:avLst/>
          </a:prstGeom>
        </p:spPr>
      </p:pic>
      <p:sp>
        <p:nvSpPr>
          <p:cNvPr id="2" name="Title 1"/>
          <p:cNvSpPr>
            <a:spLocks noGrp="1"/>
          </p:cNvSpPr>
          <p:nvPr>
            <p:ph type="title"/>
          </p:nvPr>
        </p:nvSpPr>
        <p:spPr>
          <a:xfrm>
            <a:off x="152400" y="0"/>
            <a:ext cx="8763000" cy="1417638"/>
          </a:xfrm>
        </p:spPr>
        <p:txBody>
          <a:bodyPr>
            <a:normAutofit/>
          </a:bodyPr>
          <a:lstStyle/>
          <a:p>
            <a:r>
              <a:rPr lang="en-US" sz="3200" dirty="0" smtClean="0"/>
              <a:t>The Social/Emotional Regulation Strand </a:t>
            </a:r>
            <a:r>
              <a:rPr lang="en-US" dirty="0" smtClean="0"/>
              <a:t>Emotional Control</a:t>
            </a:r>
            <a:endParaRPr lang="en-US" dirty="0"/>
          </a:p>
        </p:txBody>
      </p:sp>
      <p:pic>
        <p:nvPicPr>
          <p:cNvPr id="4" name="Content Placeholder 3" descr="anger.jpg"/>
          <p:cNvPicPr>
            <a:picLocks noGrp="1" noChangeAspect="1"/>
          </p:cNvPicPr>
          <p:nvPr>
            <p:ph idx="1"/>
          </p:nvPr>
        </p:nvPicPr>
        <p:blipFill>
          <a:blip r:embed="rId3" cstate="print"/>
          <a:stretch>
            <a:fillRect/>
          </a:stretch>
        </p:blipFill>
        <p:spPr>
          <a:xfrm>
            <a:off x="838200" y="1981200"/>
            <a:ext cx="2466975" cy="1847850"/>
          </a:xfrm>
        </p:spPr>
      </p:pic>
      <p:pic>
        <p:nvPicPr>
          <p:cNvPr id="5" name="Picture 4" descr="4565590397_2d70c443b5.jpg"/>
          <p:cNvPicPr>
            <a:picLocks noChangeAspect="1"/>
          </p:cNvPicPr>
          <p:nvPr/>
        </p:nvPicPr>
        <p:blipFill>
          <a:blip r:embed="rId4" cstate="print"/>
          <a:stretch>
            <a:fillRect/>
          </a:stretch>
        </p:blipFill>
        <p:spPr>
          <a:xfrm>
            <a:off x="3886200" y="2133600"/>
            <a:ext cx="3251200" cy="2165299"/>
          </a:xfrm>
          <a:prstGeom prst="rect">
            <a:avLst/>
          </a:prstGeom>
        </p:spPr>
      </p:pic>
      <p:pic>
        <p:nvPicPr>
          <p:cNvPr id="7" name="Picture 6" descr="frustrated-student.jpg"/>
          <p:cNvPicPr>
            <a:picLocks noChangeAspect="1"/>
          </p:cNvPicPr>
          <p:nvPr/>
        </p:nvPicPr>
        <p:blipFill>
          <a:blip r:embed="rId5" cstate="print"/>
          <a:stretch>
            <a:fillRect/>
          </a:stretch>
        </p:blipFill>
        <p:spPr>
          <a:xfrm>
            <a:off x="4876800" y="4343400"/>
            <a:ext cx="3314700" cy="2204276"/>
          </a:xfrm>
          <a:prstGeom prst="rect">
            <a:avLst/>
          </a:prstGeom>
        </p:spPr>
      </p:pic>
      <p:pic>
        <p:nvPicPr>
          <p:cNvPr id="8" name="Picture 7" descr="frustrated-student-holding-head1.jpg"/>
          <p:cNvPicPr>
            <a:picLocks noChangeAspect="1"/>
          </p:cNvPicPr>
          <p:nvPr/>
        </p:nvPicPr>
        <p:blipFill>
          <a:blip r:embed="rId6" cstate="print"/>
          <a:stretch>
            <a:fillRect/>
          </a:stretch>
        </p:blipFill>
        <p:spPr>
          <a:xfrm>
            <a:off x="1219200" y="3429000"/>
            <a:ext cx="2411336" cy="1689100"/>
          </a:xfrm>
          <a:prstGeom prst="rect">
            <a:avLst/>
          </a:prstGeom>
        </p:spPr>
      </p:pic>
      <p:pic>
        <p:nvPicPr>
          <p:cNvPr id="9" name="Picture 8" descr="excited_boy_in_school.jpg"/>
          <p:cNvPicPr>
            <a:picLocks noChangeAspect="1"/>
          </p:cNvPicPr>
          <p:nvPr/>
        </p:nvPicPr>
        <p:blipFill>
          <a:blip r:embed="rId7" cstate="print"/>
          <a:stretch>
            <a:fillRect/>
          </a:stretch>
        </p:blipFill>
        <p:spPr>
          <a:xfrm>
            <a:off x="6553200" y="3657600"/>
            <a:ext cx="1905000" cy="2857500"/>
          </a:xfrm>
          <a:prstGeom prst="rect">
            <a:avLst/>
          </a:prstGeom>
        </p:spPr>
      </p:pic>
      <p:pic>
        <p:nvPicPr>
          <p:cNvPr id="11" name="Picture 10" descr="imagesCAZLRKUF.jpg"/>
          <p:cNvPicPr>
            <a:picLocks noChangeAspect="1"/>
          </p:cNvPicPr>
          <p:nvPr/>
        </p:nvPicPr>
        <p:blipFill>
          <a:blip r:embed="rId8" cstate="print"/>
          <a:stretch>
            <a:fillRect/>
          </a:stretch>
        </p:blipFill>
        <p:spPr>
          <a:xfrm>
            <a:off x="3429000" y="1981200"/>
            <a:ext cx="1943100" cy="2352675"/>
          </a:xfrm>
          <a:prstGeom prst="rect">
            <a:avLst/>
          </a:prstGeom>
        </p:spPr>
      </p:pic>
      <p:pic>
        <p:nvPicPr>
          <p:cNvPr id="12" name="Picture 11" descr="homework frustration.jpg"/>
          <p:cNvPicPr>
            <a:picLocks noChangeAspect="1"/>
          </p:cNvPicPr>
          <p:nvPr/>
        </p:nvPicPr>
        <p:blipFill>
          <a:blip r:embed="rId9" cstate="print"/>
          <a:stretch>
            <a:fillRect/>
          </a:stretch>
        </p:blipFill>
        <p:spPr>
          <a:xfrm>
            <a:off x="990600" y="1295400"/>
            <a:ext cx="1524000" cy="1019175"/>
          </a:xfrm>
          <a:prstGeom prst="rect">
            <a:avLst/>
          </a:prstGeom>
        </p:spPr>
      </p:pic>
      <p:pic>
        <p:nvPicPr>
          <p:cNvPr id="13" name="Picture 12" descr="man-crying-b.jpg"/>
          <p:cNvPicPr>
            <a:picLocks noChangeAspect="1"/>
          </p:cNvPicPr>
          <p:nvPr/>
        </p:nvPicPr>
        <p:blipFill>
          <a:blip r:embed="rId10" cstate="print"/>
          <a:stretch>
            <a:fillRect/>
          </a:stretch>
        </p:blipFill>
        <p:spPr>
          <a:xfrm>
            <a:off x="6629400" y="1676400"/>
            <a:ext cx="1905000" cy="1762125"/>
          </a:xfrm>
          <a:prstGeom prst="rect">
            <a:avLst/>
          </a:prstGeom>
        </p:spPr>
      </p:pic>
      <p:pic>
        <p:nvPicPr>
          <p:cNvPr id="14" name="Picture 13" descr="pulling her hair out.jpg"/>
          <p:cNvPicPr>
            <a:picLocks noChangeAspect="1"/>
          </p:cNvPicPr>
          <p:nvPr/>
        </p:nvPicPr>
        <p:blipFill>
          <a:blip r:embed="rId11" cstate="print"/>
          <a:stretch>
            <a:fillRect/>
          </a:stretch>
        </p:blipFill>
        <p:spPr>
          <a:xfrm>
            <a:off x="3505200" y="4800600"/>
            <a:ext cx="2552700" cy="1790700"/>
          </a:xfrm>
          <a:prstGeom prst="rect">
            <a:avLst/>
          </a:prstGeom>
        </p:spPr>
      </p:pic>
      <p:pic>
        <p:nvPicPr>
          <p:cNvPr id="15" name="Picture 14" descr="thomasboro-supplies-surprise-039.jpg"/>
          <p:cNvPicPr>
            <a:picLocks noChangeAspect="1"/>
          </p:cNvPicPr>
          <p:nvPr/>
        </p:nvPicPr>
        <p:blipFill>
          <a:blip r:embed="rId12" cstate="print"/>
          <a:stretch>
            <a:fillRect/>
          </a:stretch>
        </p:blipFill>
        <p:spPr>
          <a:xfrm>
            <a:off x="1143000" y="3962400"/>
            <a:ext cx="3133725" cy="2346812"/>
          </a:xfrm>
          <a:prstGeom prst="rect">
            <a:avLst/>
          </a:prstGeom>
        </p:spPr>
      </p:pic>
      <p:pic>
        <p:nvPicPr>
          <p:cNvPr id="16" name="Picture 15" descr="surprised.jpg"/>
          <p:cNvPicPr>
            <a:picLocks noChangeAspect="1"/>
          </p:cNvPicPr>
          <p:nvPr/>
        </p:nvPicPr>
        <p:blipFill>
          <a:blip r:embed="rId13" cstate="print"/>
          <a:stretch>
            <a:fillRect/>
          </a:stretch>
        </p:blipFill>
        <p:spPr>
          <a:xfrm>
            <a:off x="3276600" y="1752600"/>
            <a:ext cx="3048000" cy="259772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fill="hold"/>
                                        <p:tgtEl>
                                          <p:spTgt spid="9"/>
                                        </p:tgtEl>
                                        <p:attrNameLst>
                                          <p:attrName>ppt_x</p:attrName>
                                        </p:attrNameLst>
                                      </p:cBhvr>
                                      <p:tavLst>
                                        <p:tav tm="0">
                                          <p:val>
                                            <p:strVal val="#ppt_x"/>
                                          </p:val>
                                        </p:tav>
                                        <p:tav tm="100000">
                                          <p:val>
                                            <p:strVal val="#ppt_x"/>
                                          </p:val>
                                        </p:tav>
                                      </p:tavLst>
                                    </p:anim>
                                    <p:anim calcmode="lin" valueType="num">
                                      <p:cBhvr additive="base">
                                        <p:cTn id="6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534400" cy="1447800"/>
          </a:xfrm>
        </p:spPr>
        <p:txBody>
          <a:bodyPr>
            <a:normAutofit fontScale="90000"/>
          </a:bodyPr>
          <a:lstStyle/>
          <a:p>
            <a:r>
              <a:rPr lang="en-US" dirty="0" smtClean="0"/>
              <a:t/>
            </a:r>
            <a:br>
              <a:rPr lang="en-US" dirty="0" smtClean="0"/>
            </a:br>
            <a:r>
              <a:rPr lang="en-US" dirty="0" smtClean="0"/>
              <a:t> The Social/Emotional Regulation Strand </a:t>
            </a:r>
            <a:br>
              <a:rPr lang="en-US" dirty="0" smtClean="0"/>
            </a:br>
            <a:r>
              <a:rPr lang="en-US" dirty="0" smtClean="0"/>
              <a:t>Adaptability</a:t>
            </a:r>
            <a:endParaRPr lang="en-US" dirty="0"/>
          </a:p>
        </p:txBody>
      </p:sp>
      <p:pic>
        <p:nvPicPr>
          <p:cNvPr id="4" name="Content Placeholder 3" descr="Adaptability.jpg"/>
          <p:cNvPicPr>
            <a:picLocks noGrp="1" noChangeAspect="1"/>
          </p:cNvPicPr>
          <p:nvPr>
            <p:ph idx="1"/>
          </p:nvPr>
        </p:nvPicPr>
        <p:blipFill>
          <a:blip r:embed="rId2" cstate="print"/>
          <a:stretch>
            <a:fillRect/>
          </a:stretch>
        </p:blipFill>
        <p:spPr>
          <a:xfrm>
            <a:off x="2362200" y="2209800"/>
            <a:ext cx="4480560" cy="4414181"/>
          </a:xfrm>
        </p:spPr>
      </p:pic>
      <p:pic>
        <p:nvPicPr>
          <p:cNvPr id="5" name="Picture 4" descr="change.jpg"/>
          <p:cNvPicPr>
            <a:picLocks noChangeAspect="1"/>
          </p:cNvPicPr>
          <p:nvPr/>
        </p:nvPicPr>
        <p:blipFill>
          <a:blip r:embed="rId3" cstate="print"/>
          <a:stretch>
            <a:fillRect/>
          </a:stretch>
        </p:blipFill>
        <p:spPr>
          <a:xfrm>
            <a:off x="6705600" y="2209800"/>
            <a:ext cx="1828800" cy="1638300"/>
          </a:xfrm>
          <a:prstGeom prst="rect">
            <a:avLst/>
          </a:prstGeom>
        </p:spPr>
      </p:pic>
      <p:pic>
        <p:nvPicPr>
          <p:cNvPr id="6" name="Content Placeholder 3" descr="adapt social.jpg"/>
          <p:cNvPicPr>
            <a:picLocks noChangeAspect="1"/>
          </p:cNvPicPr>
          <p:nvPr/>
        </p:nvPicPr>
        <p:blipFill>
          <a:blip r:embed="rId4" cstate="print"/>
          <a:stretch>
            <a:fillRect/>
          </a:stretch>
        </p:blipFill>
        <p:spPr>
          <a:xfrm>
            <a:off x="685800" y="1905000"/>
            <a:ext cx="2857500" cy="2794000"/>
          </a:xfrm>
          <a:prstGeom prst="rect">
            <a:avLst/>
          </a:prstGeom>
        </p:spPr>
      </p:pic>
      <p:pic>
        <p:nvPicPr>
          <p:cNvPr id="7" name="Picture 6" descr="forbid.jpg"/>
          <p:cNvPicPr>
            <a:picLocks noChangeAspect="1"/>
          </p:cNvPicPr>
          <p:nvPr/>
        </p:nvPicPr>
        <p:blipFill>
          <a:blip r:embed="rId5" cstate="print"/>
          <a:stretch>
            <a:fillRect/>
          </a:stretch>
        </p:blipFill>
        <p:spPr>
          <a:xfrm>
            <a:off x="5562600" y="4191000"/>
            <a:ext cx="3013710" cy="2095500"/>
          </a:xfrm>
          <a:prstGeom prst="rect">
            <a:avLst/>
          </a:prstGeom>
        </p:spPr>
      </p:pic>
      <p:pic>
        <p:nvPicPr>
          <p:cNvPr id="8" name="Picture 7" descr="website-copywriting-poor-planning-300x221.jpg"/>
          <p:cNvPicPr>
            <a:picLocks noChangeAspect="1"/>
          </p:cNvPicPr>
          <p:nvPr/>
        </p:nvPicPr>
        <p:blipFill>
          <a:blip r:embed="rId6" cstate="print"/>
          <a:stretch>
            <a:fillRect/>
          </a:stretch>
        </p:blipFill>
        <p:spPr>
          <a:xfrm>
            <a:off x="609600" y="3810000"/>
            <a:ext cx="2857500" cy="2105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It All Come Together?</a:t>
            </a:r>
            <a:endParaRPr lang="en-US" dirty="0"/>
          </a:p>
        </p:txBody>
      </p:sp>
      <p:pic>
        <p:nvPicPr>
          <p:cNvPr id="4" name="Picture 3" descr="concuctor 2.jpg"/>
          <p:cNvPicPr>
            <a:picLocks noChangeAspect="1"/>
          </p:cNvPicPr>
          <p:nvPr/>
        </p:nvPicPr>
        <p:blipFill>
          <a:blip r:embed="rId2" cstate="print"/>
          <a:stretch>
            <a:fillRect/>
          </a:stretch>
        </p:blipFill>
        <p:spPr>
          <a:xfrm>
            <a:off x="5486400" y="1600200"/>
            <a:ext cx="2657475" cy="1714500"/>
          </a:xfrm>
          <a:prstGeom prst="rect">
            <a:avLst/>
          </a:prstGeom>
        </p:spPr>
      </p:pic>
      <p:pic>
        <p:nvPicPr>
          <p:cNvPr id="5" name="Picture 4" descr="conductor more.jpg"/>
          <p:cNvPicPr>
            <a:picLocks noChangeAspect="1"/>
          </p:cNvPicPr>
          <p:nvPr/>
        </p:nvPicPr>
        <p:blipFill>
          <a:blip r:embed="rId3" cstate="print"/>
          <a:stretch>
            <a:fillRect/>
          </a:stretch>
        </p:blipFill>
        <p:spPr>
          <a:xfrm>
            <a:off x="2971800" y="3200400"/>
            <a:ext cx="2619375" cy="1743075"/>
          </a:xfrm>
          <a:prstGeom prst="rect">
            <a:avLst/>
          </a:prstGeom>
        </p:spPr>
      </p:pic>
      <p:pic>
        <p:nvPicPr>
          <p:cNvPr id="6" name="Picture 5" descr="conductor stop.jpg"/>
          <p:cNvPicPr>
            <a:picLocks noChangeAspect="1"/>
          </p:cNvPicPr>
          <p:nvPr/>
        </p:nvPicPr>
        <p:blipFill>
          <a:blip r:embed="rId4" cstate="print"/>
          <a:stretch>
            <a:fillRect/>
          </a:stretch>
        </p:blipFill>
        <p:spPr>
          <a:xfrm>
            <a:off x="609600" y="1676400"/>
            <a:ext cx="2514600" cy="1819275"/>
          </a:xfrm>
          <a:prstGeom prst="rect">
            <a:avLst/>
          </a:prstGeom>
        </p:spPr>
      </p:pic>
      <p:pic>
        <p:nvPicPr>
          <p:cNvPr id="7" name="Picture 6" descr="conductor.jpg"/>
          <p:cNvPicPr>
            <a:picLocks noChangeAspect="1"/>
          </p:cNvPicPr>
          <p:nvPr/>
        </p:nvPicPr>
        <p:blipFill>
          <a:blip r:embed="rId5" cstate="print"/>
          <a:stretch>
            <a:fillRect/>
          </a:stretch>
        </p:blipFill>
        <p:spPr>
          <a:xfrm>
            <a:off x="5638800" y="4267200"/>
            <a:ext cx="2343150" cy="1952625"/>
          </a:xfrm>
          <a:prstGeom prst="rect">
            <a:avLst/>
          </a:prstGeom>
        </p:spPr>
      </p:pic>
      <p:pic>
        <p:nvPicPr>
          <p:cNvPr id="8" name="Picture 7" descr="conduct pasion.jpg"/>
          <p:cNvPicPr>
            <a:picLocks noChangeAspect="1"/>
          </p:cNvPicPr>
          <p:nvPr/>
        </p:nvPicPr>
        <p:blipFill>
          <a:blip r:embed="rId6" cstate="print"/>
          <a:stretch>
            <a:fillRect/>
          </a:stretch>
        </p:blipFill>
        <p:spPr>
          <a:xfrm>
            <a:off x="304800" y="4419600"/>
            <a:ext cx="2856829" cy="1903809"/>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7813"/>
            <a:ext cx="8229600" cy="1169987"/>
          </a:xfrm>
        </p:spPr>
        <p:txBody>
          <a:bodyPr/>
          <a:lstStyle/>
          <a:p>
            <a:pPr eaLnBrk="1" hangingPunct="1"/>
            <a:r>
              <a:rPr lang="en-US" sz="3600" smtClean="0"/>
              <a:t>Executive Functions Are Not a Unitary Trait</a:t>
            </a:r>
          </a:p>
        </p:txBody>
      </p:sp>
      <p:sp>
        <p:nvSpPr>
          <p:cNvPr id="7171" name="Rectangle 3"/>
          <p:cNvSpPr>
            <a:spLocks noGrp="1" noChangeArrowheads="1"/>
          </p:cNvSpPr>
          <p:nvPr>
            <p:ph type="body" idx="1"/>
          </p:nvPr>
        </p:nvSpPr>
        <p:spPr>
          <a:xfrm>
            <a:off x="457200" y="1143000"/>
            <a:ext cx="8229600" cy="5257800"/>
          </a:xfrm>
        </p:spPr>
        <p:txBody>
          <a:bodyPr>
            <a:normAutofit/>
          </a:bodyPr>
          <a:lstStyle/>
          <a:p>
            <a:pPr eaLnBrk="1" hangingPunct="1">
              <a:buFont typeface="Wingdings" pitchFamily="2" charset="2"/>
              <a:buNone/>
            </a:pPr>
            <a:r>
              <a:rPr lang="en-US" sz="2800" dirty="0" smtClean="0">
                <a:latin typeface="Garamond" pitchFamily="18" charset="0"/>
              </a:rPr>
              <a:t>Frequently referred to as “the CEO of the Brain” or the “Conductor of the Orchestra”</a:t>
            </a:r>
          </a:p>
          <a:p>
            <a:pPr eaLnBrk="1" hangingPunct="1">
              <a:buFont typeface="Wingdings" pitchFamily="2" charset="2"/>
              <a:buNone/>
            </a:pPr>
            <a:r>
              <a:rPr lang="en-US" sz="2800" dirty="0" smtClean="0">
                <a:latin typeface="Garamond" pitchFamily="18" charset="0"/>
              </a:rPr>
              <a:t>These metaphors hint at the nature of EFs, but are far too general for effective understanding of the concept. These metaphors create the impression of a central control center or a singular control capacity</a:t>
            </a:r>
          </a:p>
          <a:p>
            <a:pPr eaLnBrk="1" hangingPunct="1">
              <a:buFont typeface="Wingdings" pitchFamily="2" charset="2"/>
              <a:buNone/>
            </a:pPr>
            <a:r>
              <a:rPr lang="en-US" sz="2800" dirty="0" smtClean="0">
                <a:latin typeface="Garamond" pitchFamily="18" charset="0"/>
              </a:rPr>
              <a:t>A more appropriate metaphor for executive functions:</a:t>
            </a:r>
          </a:p>
          <a:p>
            <a:pPr lvl="1" eaLnBrk="1" hangingPunct="1">
              <a:buFontTx/>
              <a:buNone/>
            </a:pPr>
            <a:r>
              <a:rPr lang="en-US" sz="2800" dirty="0" smtClean="0">
                <a:latin typeface="Garamond" pitchFamily="18" charset="0"/>
              </a:rPr>
              <a:t>“A Team of Conductors” and “Co-Conductors of a</a:t>
            </a:r>
          </a:p>
          <a:p>
            <a:pPr lvl="1" eaLnBrk="1" hangingPunct="1">
              <a:buFontTx/>
              <a:buNone/>
            </a:pPr>
            <a:r>
              <a:rPr lang="en-US" sz="2800" dirty="0" smtClean="0">
                <a:latin typeface="Garamond" pitchFamily="18" charset="0"/>
              </a:rPr>
              <a:t> Mental Ability Orchestra”</a:t>
            </a:r>
          </a:p>
          <a:p>
            <a:pPr lvl="1" eaLnBrk="1" hangingPunct="1">
              <a:buFontTx/>
              <a:buNone/>
            </a:pPr>
            <a:endParaRPr lang="en-US" dirty="0" smtClean="0">
              <a:latin typeface="Garamond" pitchFamily="18" charset="0"/>
            </a:endParaRPr>
          </a:p>
          <a:p>
            <a:pPr lvl="1">
              <a:buNone/>
            </a:pPr>
            <a:r>
              <a:rPr lang="en-US" sz="2000" dirty="0" smtClean="0">
                <a:solidFill>
                  <a:schemeClr val="tx2"/>
                </a:solidFill>
                <a:latin typeface="Garamond" pitchFamily="18" charset="0"/>
              </a:rPr>
              <a:t>-Dr. </a:t>
            </a:r>
            <a:r>
              <a:rPr lang="en-US" sz="2000" dirty="0" err="1" smtClean="0">
                <a:solidFill>
                  <a:schemeClr val="tx2"/>
                </a:solidFill>
                <a:latin typeface="Garamond" pitchFamily="18" charset="0"/>
              </a:rPr>
              <a:t>Caren</a:t>
            </a:r>
            <a:r>
              <a:rPr lang="en-US" sz="2000" dirty="0" smtClean="0">
                <a:solidFill>
                  <a:schemeClr val="tx2"/>
                </a:solidFill>
                <a:latin typeface="Garamond" pitchFamily="18" charset="0"/>
              </a:rPr>
              <a:t> Baruch-Feldman  </a:t>
            </a:r>
          </a:p>
          <a:p>
            <a:pPr lvl="1" eaLnBrk="1" hangingPunct="1">
              <a:buFontTx/>
              <a:buNone/>
            </a:pPr>
            <a:endParaRPr lang="en-US" sz="2800" dirty="0" smtClean="0">
              <a:latin typeface="Garamond" pitchFamily="18" charset="0"/>
            </a:endParaRPr>
          </a:p>
        </p:txBody>
      </p:sp>
      <p:pic>
        <p:nvPicPr>
          <p:cNvPr id="7172" name="Picture 5" descr="32308-Clipart-Illustration-Of-A-Male-Senior-Caucasian-Orchestra-Conductor-Waving-His-Baton-Around-Black-Music-Notes"/>
          <p:cNvPicPr>
            <a:picLocks noChangeAspect="1" noChangeArrowheads="1"/>
          </p:cNvPicPr>
          <p:nvPr/>
        </p:nvPicPr>
        <p:blipFill>
          <a:blip r:embed="rId2" cstate="print"/>
          <a:srcRect/>
          <a:stretch>
            <a:fillRect/>
          </a:stretch>
        </p:blipFill>
        <p:spPr bwMode="auto">
          <a:xfrm>
            <a:off x="6248400" y="4876800"/>
            <a:ext cx="1889125"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2"/>
          <p:cNvSpPr>
            <a:spLocks noGrp="1" noChangeArrowheads="1"/>
          </p:cNvSpPr>
          <p:nvPr>
            <p:ph type="title" idx="4294967295"/>
          </p:nvPr>
        </p:nvSpPr>
        <p:spPr/>
        <p:txBody>
          <a:bodyPr/>
          <a:lstStyle/>
          <a:p>
            <a:pPr eaLnBrk="1" hangingPunct="1"/>
            <a:r>
              <a:rPr lang="en-US" smtClean="0"/>
              <a:t>Can’t Versus Won’t</a:t>
            </a:r>
          </a:p>
        </p:txBody>
      </p:sp>
      <p:sp>
        <p:nvSpPr>
          <p:cNvPr id="16387" name="Rectangle 8"/>
          <p:cNvSpPr>
            <a:spLocks noGrp="1" noChangeArrowheads="1"/>
          </p:cNvSpPr>
          <p:nvPr>
            <p:ph type="body" idx="4294967295"/>
          </p:nvPr>
        </p:nvSpPr>
        <p:spPr>
          <a:xfrm>
            <a:off x="457200" y="1066800"/>
            <a:ext cx="8686800" cy="5059363"/>
          </a:xfrm>
        </p:spPr>
        <p:txBody>
          <a:bodyPr/>
          <a:lstStyle/>
          <a:p>
            <a:pPr lvl="4" eaLnBrk="1" hangingPunct="1">
              <a:buFont typeface="Wingdings" pitchFamily="2" charset="2"/>
              <a:buNone/>
            </a:pPr>
            <a:r>
              <a:rPr lang="en-US" sz="1600" b="1" i="1" smtClean="0"/>
              <a:t>“We are encouraging people to become involved  in their own rescue.”</a:t>
            </a:r>
          </a:p>
        </p:txBody>
      </p:sp>
      <p:pic>
        <p:nvPicPr>
          <p:cNvPr id="16388" name="Picture 4" descr="EF Pres Graphics"/>
          <p:cNvPicPr>
            <a:picLocks noChangeAspect="1" noChangeArrowheads="1"/>
          </p:cNvPicPr>
          <p:nvPr/>
        </p:nvPicPr>
        <p:blipFill>
          <a:blip r:embed="rId2" cstate="print"/>
          <a:srcRect/>
          <a:stretch>
            <a:fillRect/>
          </a:stretch>
        </p:blipFill>
        <p:spPr bwMode="auto">
          <a:xfrm>
            <a:off x="1600200" y="1447800"/>
            <a:ext cx="5343525" cy="3352800"/>
          </a:xfrm>
          <a:prstGeom prst="rect">
            <a:avLst/>
          </a:prstGeom>
          <a:noFill/>
          <a:ln w="9525">
            <a:noFill/>
            <a:miter lim="800000"/>
            <a:headEnd/>
            <a:tailEnd/>
          </a:ln>
        </p:spPr>
      </p:pic>
      <p:sp>
        <p:nvSpPr>
          <p:cNvPr id="16389" name="Rectangle 13"/>
          <p:cNvSpPr>
            <a:spLocks noChangeArrowheads="1"/>
          </p:cNvSpPr>
          <p:nvPr/>
        </p:nvSpPr>
        <p:spPr bwMode="auto">
          <a:xfrm>
            <a:off x="152400" y="4826675"/>
            <a:ext cx="8715375" cy="2031325"/>
          </a:xfrm>
          <a:prstGeom prst="rect">
            <a:avLst/>
          </a:prstGeom>
          <a:noFill/>
          <a:ln w="9525">
            <a:noFill/>
            <a:miter lim="800000"/>
            <a:headEnd/>
            <a:tailEnd/>
          </a:ln>
        </p:spPr>
        <p:txBody>
          <a:bodyPr wrap="square" anchor="ctr">
            <a:spAutoFit/>
          </a:bodyPr>
          <a:lstStyle/>
          <a:p>
            <a:r>
              <a:rPr lang="en-US" dirty="0">
                <a:latin typeface="Garamond" pitchFamily="18" charset="0"/>
              </a:rPr>
              <a:t>Remember rewards will not work if the child does not have the skill.  Reward programs imply that </a:t>
            </a:r>
            <a:r>
              <a:rPr lang="en-US" dirty="0" smtClean="0">
                <a:latin typeface="Garamond" pitchFamily="18" charset="0"/>
              </a:rPr>
              <a:t>a </a:t>
            </a:r>
            <a:r>
              <a:rPr lang="en-US" dirty="0">
                <a:latin typeface="Garamond" pitchFamily="18" charset="0"/>
              </a:rPr>
              <a:t>child can do it if he/she wants to or is motivated enough to. This often leads away from </a:t>
            </a:r>
          </a:p>
          <a:p>
            <a:r>
              <a:rPr lang="en-US" dirty="0">
                <a:latin typeface="Garamond" pitchFamily="18" charset="0"/>
              </a:rPr>
              <a:t>the realization that many children who do want to change their behavior don’t know what to do </a:t>
            </a:r>
          </a:p>
          <a:p>
            <a:r>
              <a:rPr lang="en-US" dirty="0">
                <a:latin typeface="Garamond" pitchFamily="18" charset="0"/>
              </a:rPr>
              <a:t>to change it. </a:t>
            </a:r>
            <a:endParaRPr lang="en-US" dirty="0" smtClean="0">
              <a:latin typeface="Garamond" pitchFamily="18" charset="0"/>
            </a:endParaRPr>
          </a:p>
          <a:p>
            <a:pPr algn="r"/>
            <a:r>
              <a:rPr lang="en-US" dirty="0" smtClean="0">
                <a:solidFill>
                  <a:schemeClr val="tx2"/>
                </a:solidFill>
                <a:latin typeface="Garamond" pitchFamily="18" charset="0"/>
              </a:rPr>
              <a:t>Dr. </a:t>
            </a:r>
            <a:r>
              <a:rPr lang="en-US" dirty="0" err="1" smtClean="0">
                <a:solidFill>
                  <a:schemeClr val="tx2"/>
                </a:solidFill>
                <a:latin typeface="Garamond" pitchFamily="18" charset="0"/>
              </a:rPr>
              <a:t>Caren</a:t>
            </a:r>
            <a:r>
              <a:rPr lang="en-US" dirty="0" smtClean="0">
                <a:solidFill>
                  <a:schemeClr val="tx2"/>
                </a:solidFill>
                <a:latin typeface="Garamond" pitchFamily="18" charset="0"/>
              </a:rPr>
              <a:t> Baruch-Feldman  </a:t>
            </a:r>
          </a:p>
          <a:p>
            <a:pPr algn="r"/>
            <a:endParaRPr lang="en-US" dirty="0">
              <a:latin typeface="Garamond" pitchFamily="18" charset="0"/>
            </a:endParaRPr>
          </a:p>
          <a:p>
            <a:pPr eaLnBrk="0" hangingPunct="0"/>
            <a:endParaRPr lang="en-US" dirty="0">
              <a:latin typeface="Garamond" pitchFamily="18"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Brain%20lobes.jpg"/>
          <p:cNvPicPr>
            <a:picLocks noGrp="1" noChangeAspect="1"/>
          </p:cNvPicPr>
          <p:nvPr>
            <p:ph idx="1"/>
          </p:nvPr>
        </p:nvPicPr>
        <p:blipFill>
          <a:blip r:embed="rId2" cstate="print"/>
          <a:stretch>
            <a:fillRect/>
          </a:stretch>
        </p:blipFill>
        <p:spPr>
          <a:xfrm>
            <a:off x="1295400" y="838200"/>
            <a:ext cx="6739523" cy="4983163"/>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rain_000.jpg"/>
          <p:cNvPicPr>
            <a:picLocks noGrp="1" noChangeAspect="1"/>
          </p:cNvPicPr>
          <p:nvPr>
            <p:ph idx="1"/>
          </p:nvPr>
        </p:nvPicPr>
        <p:blipFill>
          <a:blip r:embed="rId2" cstate="print"/>
          <a:stretch>
            <a:fillRect/>
          </a:stretch>
        </p:blipFill>
        <p:spPr>
          <a:xfrm>
            <a:off x="1219200" y="762000"/>
            <a:ext cx="6957889" cy="4830763"/>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 STRANDS OF EXECUTIVE FUNCTION</a:t>
            </a:r>
            <a:endParaRPr lang="en-US" dirty="0"/>
          </a:p>
        </p:txBody>
      </p:sp>
      <p:sp>
        <p:nvSpPr>
          <p:cNvPr id="3" name="Content Placeholder 2"/>
          <p:cNvSpPr>
            <a:spLocks noGrp="1"/>
          </p:cNvSpPr>
          <p:nvPr>
            <p:ph idx="1"/>
          </p:nvPr>
        </p:nvSpPr>
        <p:spPr/>
        <p:txBody>
          <a:bodyPr>
            <a:normAutofit fontScale="62500" lnSpcReduction="20000"/>
          </a:bodyPr>
          <a:lstStyle/>
          <a:p>
            <a:r>
              <a:rPr lang="en-US" b="1" dirty="0" smtClean="0"/>
              <a:t>Metacognitive Strand</a:t>
            </a:r>
          </a:p>
          <a:p>
            <a:pPr lvl="1"/>
            <a:r>
              <a:rPr lang="en-US" dirty="0" smtClean="0"/>
              <a:t>Goal Setting</a:t>
            </a:r>
          </a:p>
          <a:p>
            <a:pPr lvl="1"/>
            <a:r>
              <a:rPr lang="en-US" dirty="0" smtClean="0"/>
              <a:t>Planning/strategizing</a:t>
            </a:r>
          </a:p>
          <a:p>
            <a:pPr lvl="1"/>
            <a:r>
              <a:rPr lang="en-US" dirty="0" smtClean="0"/>
              <a:t>Sequencing</a:t>
            </a:r>
          </a:p>
          <a:p>
            <a:pPr lvl="1"/>
            <a:r>
              <a:rPr lang="en-US" dirty="0" smtClean="0"/>
              <a:t>Organization of Materials</a:t>
            </a:r>
          </a:p>
          <a:p>
            <a:pPr lvl="1"/>
            <a:r>
              <a:rPr lang="en-US" dirty="0" smtClean="0"/>
              <a:t>Time management</a:t>
            </a:r>
          </a:p>
          <a:p>
            <a:pPr lvl="1"/>
            <a:r>
              <a:rPr lang="en-US" dirty="0" smtClean="0"/>
              <a:t>Task initiation</a:t>
            </a:r>
          </a:p>
          <a:p>
            <a:pPr lvl="1"/>
            <a:r>
              <a:rPr lang="en-US" dirty="0" smtClean="0"/>
              <a:t>Executive/goal-directed attention</a:t>
            </a:r>
          </a:p>
          <a:p>
            <a:pPr lvl="1"/>
            <a:r>
              <a:rPr lang="en-US" dirty="0" smtClean="0"/>
              <a:t>Task Persistence</a:t>
            </a:r>
          </a:p>
          <a:p>
            <a:pPr lvl="1"/>
            <a:r>
              <a:rPr lang="en-US" dirty="0" smtClean="0"/>
              <a:t>Working Memory</a:t>
            </a:r>
          </a:p>
          <a:p>
            <a:pPr lvl="1"/>
            <a:r>
              <a:rPr lang="en-US" dirty="0" smtClean="0"/>
              <a:t>Set Shifting</a:t>
            </a:r>
          </a:p>
          <a:p>
            <a:r>
              <a:rPr lang="en-US" b="1" dirty="0" smtClean="0"/>
              <a:t>Social/Emotional Regulation Strand</a:t>
            </a:r>
          </a:p>
          <a:p>
            <a:pPr lvl="1"/>
            <a:r>
              <a:rPr lang="en-US" dirty="0" smtClean="0"/>
              <a:t>Response inhibition (also know as impulse control)</a:t>
            </a:r>
          </a:p>
          <a:p>
            <a:pPr lvl="1"/>
            <a:r>
              <a:rPr lang="en-US" dirty="0" smtClean="0"/>
              <a:t>Emotional control</a:t>
            </a:r>
          </a:p>
          <a:p>
            <a:pPr lvl="1"/>
            <a:r>
              <a:rPr lang="en-US" dirty="0" smtClean="0"/>
              <a:t>Adaptability</a:t>
            </a:r>
          </a:p>
          <a:p>
            <a:pPr lvl="1" algn="r">
              <a:buNone/>
            </a:pPr>
            <a:r>
              <a:rPr lang="en-US" dirty="0" smtClean="0"/>
              <a:t>-Kaufman</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Metacognitive Strand</a:t>
            </a:r>
            <a:endParaRPr lang="en-US" dirty="0"/>
          </a:p>
        </p:txBody>
      </p:sp>
      <p:pic>
        <p:nvPicPr>
          <p:cNvPr id="4" name="Content Placeholder 3" descr="smart-goal-setting-2.jpg"/>
          <p:cNvPicPr>
            <a:picLocks noGrp="1" noChangeAspect="1"/>
          </p:cNvPicPr>
          <p:nvPr>
            <p:ph idx="1"/>
          </p:nvPr>
        </p:nvPicPr>
        <p:blipFill>
          <a:blip r:embed="rId2" cstate="print"/>
          <a:stretch>
            <a:fillRect/>
          </a:stretch>
        </p:blipFill>
        <p:spPr>
          <a:xfrm>
            <a:off x="1981200" y="2133600"/>
            <a:ext cx="5338762" cy="3896603"/>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Metacognitive Strand  </a:t>
            </a:r>
            <a:br>
              <a:rPr lang="en-US" dirty="0" smtClean="0"/>
            </a:br>
            <a:r>
              <a:rPr lang="en-US" dirty="0" smtClean="0"/>
              <a:t>Goals</a:t>
            </a:r>
            <a:endParaRPr lang="en-US" dirty="0"/>
          </a:p>
        </p:txBody>
      </p:sp>
      <p:pic>
        <p:nvPicPr>
          <p:cNvPr id="6" name="Content Placeholder 5" descr="my goals.jpg"/>
          <p:cNvPicPr>
            <a:picLocks noGrp="1" noChangeAspect="1"/>
          </p:cNvPicPr>
          <p:nvPr>
            <p:ph idx="1"/>
          </p:nvPr>
        </p:nvPicPr>
        <p:blipFill>
          <a:blip r:embed="rId2" cstate="print"/>
          <a:stretch>
            <a:fillRect/>
          </a:stretch>
        </p:blipFill>
        <p:spPr>
          <a:xfrm>
            <a:off x="1539529" y="1600200"/>
            <a:ext cx="6064942" cy="4525963"/>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descr="hop sctoch off the roof.jpg"/>
          <p:cNvPicPr>
            <a:picLocks noChangeAspect="1"/>
          </p:cNvPicPr>
          <p:nvPr/>
        </p:nvPicPr>
        <p:blipFill>
          <a:blip r:embed="rId2" cstate="print"/>
          <a:stretch>
            <a:fillRect/>
          </a:stretch>
        </p:blipFill>
        <p:spPr>
          <a:xfrm>
            <a:off x="2590800" y="2057400"/>
            <a:ext cx="4814887" cy="3625108"/>
          </a:xfrm>
          <a:prstGeom prst="rect">
            <a:avLst/>
          </a:prstGeom>
        </p:spPr>
      </p:pic>
      <p:sp>
        <p:nvSpPr>
          <p:cNvPr id="2" name="Title 1"/>
          <p:cNvSpPr>
            <a:spLocks noGrp="1"/>
          </p:cNvSpPr>
          <p:nvPr>
            <p:ph type="title"/>
          </p:nvPr>
        </p:nvSpPr>
        <p:spPr/>
        <p:txBody>
          <a:bodyPr>
            <a:normAutofit fontScale="90000"/>
          </a:bodyPr>
          <a:lstStyle/>
          <a:p>
            <a:r>
              <a:rPr lang="en-US" dirty="0" smtClean="0"/>
              <a:t>Metacognitive Strand  Planning/Strategizing</a:t>
            </a:r>
            <a:endParaRPr lang="en-US" dirty="0"/>
          </a:p>
        </p:txBody>
      </p:sp>
      <p:pic>
        <p:nvPicPr>
          <p:cNvPr id="4" name="Content Placeholder 3" descr="painted in a corner.jpg"/>
          <p:cNvPicPr>
            <a:picLocks noGrp="1" noChangeAspect="1"/>
          </p:cNvPicPr>
          <p:nvPr>
            <p:ph idx="1"/>
          </p:nvPr>
        </p:nvPicPr>
        <p:blipFill>
          <a:blip r:embed="rId3" cstate="print"/>
          <a:stretch>
            <a:fillRect/>
          </a:stretch>
        </p:blipFill>
        <p:spPr>
          <a:xfrm>
            <a:off x="2971800" y="1981200"/>
            <a:ext cx="3248025" cy="344171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lane1.jpg"/>
          <p:cNvPicPr>
            <a:picLocks noChangeAspect="1"/>
          </p:cNvPicPr>
          <p:nvPr/>
        </p:nvPicPr>
        <p:blipFill>
          <a:blip r:embed="rId2" cstate="print"/>
          <a:stretch>
            <a:fillRect/>
          </a:stretch>
        </p:blipFill>
        <p:spPr>
          <a:xfrm>
            <a:off x="609600" y="4343400"/>
            <a:ext cx="3114675" cy="2074690"/>
          </a:xfrm>
          <a:prstGeom prst="rect">
            <a:avLst/>
          </a:prstGeom>
        </p:spPr>
      </p:pic>
      <p:pic>
        <p:nvPicPr>
          <p:cNvPr id="7" name="Picture 6" descr="Steps-Out-of-Order.png"/>
          <p:cNvPicPr>
            <a:picLocks noChangeAspect="1"/>
          </p:cNvPicPr>
          <p:nvPr/>
        </p:nvPicPr>
        <p:blipFill>
          <a:blip r:embed="rId3" cstate="print"/>
          <a:stretch>
            <a:fillRect/>
          </a:stretch>
        </p:blipFill>
        <p:spPr>
          <a:xfrm>
            <a:off x="457200" y="1828800"/>
            <a:ext cx="4527061" cy="2215839"/>
          </a:xfrm>
          <a:prstGeom prst="rect">
            <a:avLst/>
          </a:prstGeom>
        </p:spPr>
      </p:pic>
      <p:sp>
        <p:nvSpPr>
          <p:cNvPr id="2" name="Title 1"/>
          <p:cNvSpPr>
            <a:spLocks noGrp="1"/>
          </p:cNvSpPr>
          <p:nvPr>
            <p:ph type="title"/>
          </p:nvPr>
        </p:nvSpPr>
        <p:spPr/>
        <p:txBody>
          <a:bodyPr>
            <a:normAutofit fontScale="90000"/>
          </a:bodyPr>
          <a:lstStyle/>
          <a:p>
            <a:r>
              <a:rPr lang="en-US" dirty="0" smtClean="0"/>
              <a:t>Metacognitive Strand</a:t>
            </a:r>
            <a:br>
              <a:rPr lang="en-US" dirty="0" smtClean="0"/>
            </a:br>
            <a:r>
              <a:rPr lang="en-US" dirty="0" smtClean="0"/>
              <a:t>Sequencing</a:t>
            </a:r>
            <a:endParaRPr lang="en-US" dirty="0"/>
          </a:p>
        </p:txBody>
      </p:sp>
      <p:pic>
        <p:nvPicPr>
          <p:cNvPr id="6" name="Content Placeholder 5" descr="bad steps not good order door over heater.jpg"/>
          <p:cNvPicPr>
            <a:picLocks noGrp="1" noChangeAspect="1"/>
          </p:cNvPicPr>
          <p:nvPr>
            <p:ph idx="1"/>
          </p:nvPr>
        </p:nvPicPr>
        <p:blipFill>
          <a:blip r:embed="rId4" cstate="print"/>
          <a:stretch>
            <a:fillRect/>
          </a:stretch>
        </p:blipFill>
        <p:spPr>
          <a:xfrm>
            <a:off x="2667000" y="1905000"/>
            <a:ext cx="3562185" cy="4635482"/>
          </a:xfrm>
        </p:spPr>
      </p:pic>
      <p:pic>
        <p:nvPicPr>
          <p:cNvPr id="5" name="Picture 4" descr="hit a brick wall.jpg"/>
          <p:cNvPicPr>
            <a:picLocks noChangeAspect="1"/>
          </p:cNvPicPr>
          <p:nvPr/>
        </p:nvPicPr>
        <p:blipFill>
          <a:blip r:embed="rId5" cstate="print"/>
          <a:stretch>
            <a:fillRect/>
          </a:stretch>
        </p:blipFill>
        <p:spPr>
          <a:xfrm>
            <a:off x="6324600" y="1371600"/>
            <a:ext cx="1704975" cy="2286000"/>
          </a:xfrm>
          <a:prstGeom prst="rect">
            <a:avLst/>
          </a:prstGeom>
        </p:spPr>
      </p:pic>
      <p:pic>
        <p:nvPicPr>
          <p:cNvPr id="8" name="Picture 7" descr="banan.jpg"/>
          <p:cNvPicPr>
            <a:picLocks noChangeAspect="1"/>
          </p:cNvPicPr>
          <p:nvPr/>
        </p:nvPicPr>
        <p:blipFill>
          <a:blip r:embed="rId6" cstate="print"/>
          <a:stretch>
            <a:fillRect/>
          </a:stretch>
        </p:blipFill>
        <p:spPr>
          <a:xfrm>
            <a:off x="5410200" y="3657600"/>
            <a:ext cx="3048000" cy="2914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484</TotalTime>
  <Words>361</Words>
  <Application>Microsoft Office PowerPoint</Application>
  <PresentationFormat>On-screen Show (4:3)</PresentationFormat>
  <Paragraphs>55</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Executive Function</vt:lpstr>
      <vt:lpstr>The Myth of Sisyphus</vt:lpstr>
      <vt:lpstr>Slide 3</vt:lpstr>
      <vt:lpstr>Slide 4</vt:lpstr>
      <vt:lpstr>2 STRANDS OF EXECUTIVE FUNCTION</vt:lpstr>
      <vt:lpstr>Metacognitive Strand</vt:lpstr>
      <vt:lpstr>Metacognitive Strand   Goals</vt:lpstr>
      <vt:lpstr>Metacognitive Strand  Planning/Strategizing</vt:lpstr>
      <vt:lpstr>Metacognitive Strand Sequencing</vt:lpstr>
      <vt:lpstr>Metacognitive Strand Organization of Materials</vt:lpstr>
      <vt:lpstr>Metacognitive Strand Time Management</vt:lpstr>
      <vt:lpstr>Metacognitive Strand  Task Initiation</vt:lpstr>
      <vt:lpstr>Metacognitive Strand Executive/Goal-Directed Attention</vt:lpstr>
      <vt:lpstr>Metacognitive Strand  Task Persistence</vt:lpstr>
      <vt:lpstr>Metacognitive Strand  Working Memory</vt:lpstr>
      <vt:lpstr>Metacognitive Strand  Set Shifting</vt:lpstr>
      <vt:lpstr>The Social/Emotional  Regulation Strand</vt:lpstr>
      <vt:lpstr>The Social/Emotional Regulation Strand Response Inhibition  (also know as impulse control)</vt:lpstr>
      <vt:lpstr>Why do we have so many signs?</vt:lpstr>
      <vt:lpstr>Slide 20</vt:lpstr>
      <vt:lpstr>The Social/Emotional Regulation Strand Emotional Control</vt:lpstr>
      <vt:lpstr>  The Social/Emotional Regulation Strand  Adaptability</vt:lpstr>
      <vt:lpstr>How Does It All Come Together?</vt:lpstr>
      <vt:lpstr>Executive Functions Are Not a Unitary Trait</vt:lpstr>
      <vt:lpstr>Can’t Versus Won’t</vt:lpstr>
    </vt:vector>
  </TitlesOfParts>
  <Company>CCSD 93</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CCSD 93</dc:creator>
  <cp:lastModifiedBy>cam454</cp:lastModifiedBy>
  <cp:revision>47</cp:revision>
  <dcterms:created xsi:type="dcterms:W3CDTF">2012-03-03T15:18:30Z</dcterms:created>
  <dcterms:modified xsi:type="dcterms:W3CDTF">2012-03-05T01:02:19Z</dcterms:modified>
</cp:coreProperties>
</file>